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256" r:id="rId2"/>
    <p:sldId id="257" r:id="rId3"/>
    <p:sldId id="263" r:id="rId4"/>
    <p:sldId id="261" r:id="rId5"/>
    <p:sldId id="259" r:id="rId6"/>
    <p:sldId id="260" r:id="rId7"/>
    <p:sldId id="345" r:id="rId8"/>
    <p:sldId id="264" r:id="rId9"/>
    <p:sldId id="359" r:id="rId10"/>
    <p:sldId id="323" r:id="rId11"/>
    <p:sldId id="333" r:id="rId12"/>
    <p:sldId id="325" r:id="rId13"/>
    <p:sldId id="357" r:id="rId14"/>
    <p:sldId id="327" r:id="rId15"/>
    <p:sldId id="267" r:id="rId16"/>
    <p:sldId id="369" r:id="rId17"/>
    <p:sldId id="328" r:id="rId18"/>
    <p:sldId id="363" r:id="rId19"/>
    <p:sldId id="269" r:id="rId20"/>
    <p:sldId id="270" r:id="rId21"/>
    <p:sldId id="331" r:id="rId22"/>
    <p:sldId id="367" r:id="rId23"/>
    <p:sldId id="332" r:id="rId24"/>
    <p:sldId id="293" r:id="rId25"/>
    <p:sldId id="348" r:id="rId26"/>
    <p:sldId id="289" r:id="rId27"/>
    <p:sldId id="368" r:id="rId28"/>
    <p:sldId id="364" r:id="rId29"/>
    <p:sldId id="365" r:id="rId30"/>
    <p:sldId id="349" r:id="rId31"/>
    <p:sldId id="366" r:id="rId32"/>
    <p:sldId id="294" r:id="rId33"/>
    <p:sldId id="295" r:id="rId34"/>
    <p:sldId id="355" r:id="rId35"/>
    <p:sldId id="358" r:id="rId36"/>
    <p:sldId id="298" r:id="rId37"/>
    <p:sldId id="299" r:id="rId38"/>
    <p:sldId id="283" r:id="rId39"/>
    <p:sldId id="300" r:id="rId40"/>
    <p:sldId id="301" r:id="rId41"/>
    <p:sldId id="351" r:id="rId42"/>
    <p:sldId id="335" r:id="rId43"/>
    <p:sldId id="336" r:id="rId44"/>
    <p:sldId id="337" r:id="rId45"/>
    <p:sldId id="338" r:id="rId46"/>
    <p:sldId id="339" r:id="rId47"/>
    <p:sldId id="340" r:id="rId48"/>
    <p:sldId id="343" r:id="rId49"/>
    <p:sldId id="35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48"/>
    <p:restoredTop sz="95881"/>
  </p:normalViewPr>
  <p:slideViewPr>
    <p:cSldViewPr snapToGrid="0" snapToObjects="1" showGuides="1">
      <p:cViewPr varScale="1">
        <p:scale>
          <a:sx n="147" d="100"/>
          <a:sy n="147" d="100"/>
        </p:scale>
        <p:origin x="214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B1406-10A7-864E-BA42-15B5EF55865E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16A79-62CC-B641-B45D-0E48D5F82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38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computer represent data, how to categorize data from data analysis perspective?</a:t>
            </a:r>
          </a:p>
        </p:txBody>
      </p:sp>
    </p:spTree>
    <p:extLst>
      <p:ext uri="{BB962C8B-B14F-4D97-AF65-F5344CB8AC3E}">
        <p14:creationId xmlns:p14="http://schemas.microsoft.com/office/powerpoint/2010/main" val="138846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6A79-62CC-B641-B45D-0E48D5F822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8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59300"/>
            <a:ext cx="5365750" cy="4321175"/>
          </a:xfrm>
        </p:spPr>
        <p:txBody>
          <a:bodyPr lIns="95034" tIns="47516" rIns="95034" bIns="47516"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75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4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3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Intuition: projection, variance, reducing redundancy and removing noise</a:t>
            </a:r>
          </a:p>
          <a:p>
            <a:pPr marL="228600" indent="-228600">
              <a:buAutoNum type="arabicPeriod"/>
            </a:pPr>
            <a:r>
              <a:rPr lang="en-US" dirty="0"/>
              <a:t>Eigenvector decomposition, linear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6A79-62CC-B641-B45D-0E48D5F822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2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87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6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9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5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85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3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6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977CC-75BA-3548-A1B6-65396634D30D}" type="datetimeFigureOut">
              <a:rPr lang="en-US" smtClean="0"/>
              <a:t>8/26/24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41A7-FC3D-DF4B-85D0-9AC76B13A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angteam.org/" TargetMode="External"/><Relationship Id="rId2" Type="http://schemas.openxmlformats.org/officeDocument/2006/relationships/hyperlink" Target="mailto:zhe.jiang@ufl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ca-using-python-scikit-learn-e653f8989e60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Relationship Id="rId9" Type="http://schemas.openxmlformats.org/officeDocument/2006/relationships/image" Target="../media/image6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Relationship Id="rId9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wmf"/><Relationship Id="rId7" Type="http://schemas.openxmlformats.org/officeDocument/2006/relationships/image" Target="../media/image2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2.wmf"/><Relationship Id="rId7" Type="http://schemas.openxmlformats.org/officeDocument/2006/relationships/image" Target="../media/image30.tif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4800" dirty="0"/>
              <a:t>Understanding Data, Preprocessing and Exploration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Dr. Zhe Jiang</a:t>
            </a:r>
          </a:p>
          <a:p>
            <a:r>
              <a:rPr lang="en-US" dirty="0"/>
              <a:t>Department of Computer &amp; Information Science &amp; Engineering</a:t>
            </a:r>
          </a:p>
          <a:p>
            <a:r>
              <a:rPr lang="en-US" dirty="0"/>
              <a:t>University of Florida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zhe.jiang@ufl.edu</a:t>
            </a:r>
            <a:endParaRPr lang="en-US" dirty="0"/>
          </a:p>
          <a:p>
            <a:r>
              <a:rPr lang="en-US" dirty="0"/>
              <a:t>Website: </a:t>
            </a:r>
            <a:r>
              <a:rPr lang="en-US" dirty="0">
                <a:hlinkClick r:id="rId3"/>
              </a:rPr>
              <a:t>https://www.jiangteam.org</a:t>
            </a:r>
            <a:r>
              <a:rPr lang="en-US">
                <a:hlinkClick r:id="rId3"/>
              </a:rPr>
              <a:t>/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7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7" name="Rectangle 5"/>
          <p:cNvSpPr>
            <a:spLocks noChangeArrowheads="1"/>
          </p:cNvSpPr>
          <p:nvPr/>
        </p:nvSpPr>
        <p:spPr bwMode="auto">
          <a:xfrm>
            <a:off x="433388" y="134810"/>
            <a:ext cx="1460500" cy="6969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14338" name="Group 6"/>
          <p:cNvGrpSpPr>
            <a:grpSpLocks/>
          </p:cNvGrpSpPr>
          <p:nvPr/>
        </p:nvGrpSpPr>
        <p:grpSpPr bwMode="auto">
          <a:xfrm>
            <a:off x="433388" y="136398"/>
            <a:ext cx="1460500" cy="698500"/>
            <a:chOff x="0" y="0"/>
            <a:chExt cx="684" cy="596"/>
          </a:xfrm>
        </p:grpSpPr>
        <p:sp>
          <p:nvSpPr>
            <p:cNvPr id="801799" name="Rectangle 7"/>
            <p:cNvSpPr>
              <a:spLocks noChangeArrowheads="1"/>
            </p:cNvSpPr>
            <p:nvPr/>
          </p:nvSpPr>
          <p:spPr bwMode="auto">
            <a:xfrm>
              <a:off x="43" y="-1"/>
              <a:ext cx="598" cy="59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en-US" sz="1600" dirty="0">
                  <a:latin typeface="Times New Roman" charset="0"/>
                </a:rPr>
                <a:t>Attribute Type</a:t>
              </a:r>
              <a:endParaRPr lang="en-US" altLang="en-US" sz="1200" b="0" dirty="0">
                <a:latin typeface="Times New Roman" charset="0"/>
              </a:endParaRP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altLang="en-US" sz="2400" b="0" dirty="0">
                <a:latin typeface="Times New Roman" charset="0"/>
              </a:endParaRPr>
            </a:p>
          </p:txBody>
        </p:sp>
        <p:sp>
          <p:nvSpPr>
            <p:cNvPr id="801800" name="Rectangle 8"/>
            <p:cNvSpPr>
              <a:spLocks noChangeArrowheads="1"/>
            </p:cNvSpPr>
            <p:nvPr/>
          </p:nvSpPr>
          <p:spPr bwMode="auto">
            <a:xfrm>
              <a:off x="0" y="-1"/>
              <a:ext cx="684" cy="596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801802" name="Rectangle 10"/>
          <p:cNvSpPr>
            <a:spLocks noChangeArrowheads="1"/>
          </p:cNvSpPr>
          <p:nvPr/>
        </p:nvSpPr>
        <p:spPr bwMode="auto">
          <a:xfrm>
            <a:off x="1893888" y="134810"/>
            <a:ext cx="2995612" cy="6969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14340" name="Group 11"/>
          <p:cNvGrpSpPr>
            <a:grpSpLocks/>
          </p:cNvGrpSpPr>
          <p:nvPr/>
        </p:nvGrpSpPr>
        <p:grpSpPr bwMode="auto">
          <a:xfrm>
            <a:off x="1893888" y="136398"/>
            <a:ext cx="2995612" cy="698500"/>
            <a:chOff x="684" y="0"/>
            <a:chExt cx="1403" cy="596"/>
          </a:xfrm>
        </p:grpSpPr>
        <p:sp>
          <p:nvSpPr>
            <p:cNvPr id="801804" name="Rectangle 12"/>
            <p:cNvSpPr>
              <a:spLocks noChangeArrowheads="1"/>
            </p:cNvSpPr>
            <p:nvPr/>
          </p:nvSpPr>
          <p:spPr bwMode="auto">
            <a:xfrm>
              <a:off x="727" y="-1"/>
              <a:ext cx="1317" cy="59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en-US" sz="1600">
                  <a:latin typeface="Times New Roman" charset="0"/>
                </a:rPr>
                <a:t>Description</a:t>
              </a:r>
              <a:endParaRPr lang="en-US" altLang="en-US" sz="1200" b="0">
                <a:latin typeface="Times New Roman" charset="0"/>
              </a:endParaRP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altLang="en-US" sz="2400" b="0">
                <a:latin typeface="Times New Roman" charset="0"/>
              </a:endParaRPr>
            </a:p>
          </p:txBody>
        </p:sp>
        <p:sp>
          <p:nvSpPr>
            <p:cNvPr id="801805" name="Rectangle 13"/>
            <p:cNvSpPr>
              <a:spLocks noChangeArrowheads="1"/>
            </p:cNvSpPr>
            <p:nvPr/>
          </p:nvSpPr>
          <p:spPr bwMode="auto">
            <a:xfrm>
              <a:off x="684" y="-1"/>
              <a:ext cx="1403" cy="596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801807" name="Rectangle 15"/>
          <p:cNvSpPr>
            <a:spLocks noChangeArrowheads="1"/>
          </p:cNvSpPr>
          <p:nvPr/>
        </p:nvSpPr>
        <p:spPr bwMode="auto">
          <a:xfrm>
            <a:off x="4889500" y="134810"/>
            <a:ext cx="2027238" cy="6969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14342" name="Group 16"/>
          <p:cNvGrpSpPr>
            <a:grpSpLocks/>
          </p:cNvGrpSpPr>
          <p:nvPr/>
        </p:nvGrpSpPr>
        <p:grpSpPr bwMode="auto">
          <a:xfrm>
            <a:off x="4889500" y="136398"/>
            <a:ext cx="2028825" cy="698500"/>
            <a:chOff x="2087" y="0"/>
            <a:chExt cx="950" cy="596"/>
          </a:xfrm>
        </p:grpSpPr>
        <p:sp>
          <p:nvSpPr>
            <p:cNvPr id="801809" name="Rectangle 17"/>
            <p:cNvSpPr>
              <a:spLocks noChangeArrowheads="1"/>
            </p:cNvSpPr>
            <p:nvPr/>
          </p:nvSpPr>
          <p:spPr bwMode="auto">
            <a:xfrm>
              <a:off x="2130" y="-1"/>
              <a:ext cx="862" cy="59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en-US" sz="1600">
                  <a:latin typeface="Times New Roman" charset="0"/>
                </a:rPr>
                <a:t>Examples</a:t>
              </a:r>
              <a:endParaRPr lang="en-US" altLang="en-US" sz="1200" b="0">
                <a:latin typeface="Times New Roman" charset="0"/>
              </a:endParaRP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altLang="en-US" sz="2400" b="0">
                <a:latin typeface="Times New Roman" charset="0"/>
              </a:endParaRPr>
            </a:p>
          </p:txBody>
        </p:sp>
        <p:sp>
          <p:nvSpPr>
            <p:cNvPr id="801810" name="Rectangle 18"/>
            <p:cNvSpPr>
              <a:spLocks noChangeArrowheads="1"/>
            </p:cNvSpPr>
            <p:nvPr/>
          </p:nvSpPr>
          <p:spPr bwMode="auto">
            <a:xfrm>
              <a:off x="2087" y="-1"/>
              <a:ext cx="949" cy="596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801812" name="Rectangle 20"/>
          <p:cNvSpPr>
            <a:spLocks noChangeArrowheads="1"/>
          </p:cNvSpPr>
          <p:nvPr/>
        </p:nvSpPr>
        <p:spPr bwMode="auto">
          <a:xfrm>
            <a:off x="6918325" y="134810"/>
            <a:ext cx="1812925" cy="6969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grpSp>
        <p:nvGrpSpPr>
          <p:cNvPr id="14344" name="Group 21"/>
          <p:cNvGrpSpPr>
            <a:grpSpLocks/>
          </p:cNvGrpSpPr>
          <p:nvPr/>
        </p:nvGrpSpPr>
        <p:grpSpPr bwMode="auto">
          <a:xfrm>
            <a:off x="6918325" y="136398"/>
            <a:ext cx="1812925" cy="698500"/>
            <a:chOff x="3037" y="0"/>
            <a:chExt cx="849" cy="596"/>
          </a:xfrm>
        </p:grpSpPr>
        <p:sp>
          <p:nvSpPr>
            <p:cNvPr id="801814" name="Rectangle 22"/>
            <p:cNvSpPr>
              <a:spLocks noChangeArrowheads="1"/>
            </p:cNvSpPr>
            <p:nvPr/>
          </p:nvSpPr>
          <p:spPr bwMode="auto">
            <a:xfrm>
              <a:off x="3080" y="-1"/>
              <a:ext cx="763" cy="59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ndara" charset="0"/>
                  <a:ea typeface="Candara" charset="0"/>
                  <a:cs typeface="Candara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charset="0"/>
                  <a:ea typeface="Candara" charset="0"/>
                  <a:cs typeface="Candara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en-US" sz="1600" b="1" dirty="0">
                  <a:latin typeface="Times New Roman" charset="0"/>
                </a:rPr>
                <a:t>Operations</a:t>
              </a:r>
              <a:endParaRPr lang="en-US" altLang="en-US" sz="1200" b="1" dirty="0">
                <a:latin typeface="Times New Roman" charset="0"/>
              </a:endParaRPr>
            </a:p>
            <a:p>
              <a:pPr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altLang="en-US" sz="2400" b="0" dirty="0">
                <a:latin typeface="Times New Roman" charset="0"/>
              </a:endParaRPr>
            </a:p>
          </p:txBody>
        </p:sp>
        <p:sp>
          <p:nvSpPr>
            <p:cNvPr id="801815" name="Rectangle 23"/>
            <p:cNvSpPr>
              <a:spLocks noChangeArrowheads="1"/>
            </p:cNvSpPr>
            <p:nvPr/>
          </p:nvSpPr>
          <p:spPr bwMode="auto">
            <a:xfrm>
              <a:off x="3037" y="-1"/>
              <a:ext cx="849" cy="596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801817" name="Rectangle 25"/>
          <p:cNvSpPr>
            <a:spLocks noChangeArrowheads="1"/>
          </p:cNvSpPr>
          <p:nvPr/>
        </p:nvSpPr>
        <p:spPr bwMode="auto">
          <a:xfrm>
            <a:off x="525463" y="831723"/>
            <a:ext cx="1277937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 dirty="0">
                <a:latin typeface="Times New Roman" charset="0"/>
              </a:rPr>
              <a:t>Nominal</a:t>
            </a:r>
            <a:endParaRPr lang="en-US" altLang="en-US" sz="1200" b="0" dirty="0">
              <a:latin typeface="Times New Roman" charset="0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18" name="Rectangle 26"/>
          <p:cNvSpPr>
            <a:spLocks noChangeArrowheads="1"/>
          </p:cNvSpPr>
          <p:nvPr/>
        </p:nvSpPr>
        <p:spPr bwMode="auto">
          <a:xfrm>
            <a:off x="433388" y="831723"/>
            <a:ext cx="1460500" cy="132397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20" name="Rectangle 28"/>
          <p:cNvSpPr>
            <a:spLocks noChangeArrowheads="1"/>
          </p:cNvSpPr>
          <p:nvPr/>
        </p:nvSpPr>
        <p:spPr bwMode="auto">
          <a:xfrm>
            <a:off x="1985963" y="831723"/>
            <a:ext cx="281305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 dirty="0">
                <a:latin typeface="Times New Roman" charset="0"/>
                <a:ea typeface="MS Mincho" charset="-128"/>
              </a:rPr>
              <a:t>The values of a nominal attribute are just different names, only enough to </a:t>
            </a:r>
            <a:r>
              <a:rPr lang="en-US" altLang="en-US" sz="1400" dirty="0">
                <a:latin typeface="Times New Roman" charset="0"/>
                <a:ea typeface="MS Mincho" charset="-128"/>
              </a:rPr>
              <a:t>distinguish</a:t>
            </a:r>
            <a:r>
              <a:rPr lang="en-US" altLang="en-US" sz="1400" b="0" dirty="0">
                <a:latin typeface="Times New Roman" charset="0"/>
                <a:ea typeface="MS Mincho" charset="-128"/>
              </a:rPr>
              <a:t> one object from another. (</a:t>
            </a:r>
            <a:r>
              <a:rPr lang="en-US" altLang="en-US" sz="1400" b="0" dirty="0">
                <a:solidFill>
                  <a:srgbClr val="FF0000"/>
                </a:solidFill>
                <a:latin typeface="Times New Roman" charset="0"/>
                <a:ea typeface="MS Mincho" charset="-128"/>
              </a:rPr>
              <a:t>=, </a:t>
            </a:r>
            <a:r>
              <a:rPr lang="en-US" altLang="en-US" sz="1400" b="0" dirty="0">
                <a:solidFill>
                  <a:srgbClr val="FF0000"/>
                </a:solidFill>
                <a:latin typeface="Times New Roman" charset="0"/>
                <a:ea typeface="MS Mincho" charset="-128"/>
                <a:sym typeface="Symbol" charset="2"/>
              </a:rPr>
              <a:t></a:t>
            </a:r>
            <a:r>
              <a:rPr lang="en-US" altLang="en-US" sz="1400" b="0" dirty="0">
                <a:latin typeface="Times New Roman" charset="0"/>
                <a:ea typeface="MS Mincho" charset="-128"/>
              </a:rPr>
              <a:t>)</a:t>
            </a:r>
            <a:endParaRPr lang="en-US" altLang="en-US" sz="1200" b="0" dirty="0">
              <a:latin typeface="Times New Roman" charset="0"/>
              <a:sym typeface="Symbol" charset="2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1400" b="0" dirty="0">
              <a:latin typeface="Times New Roman" charset="0"/>
              <a:ea typeface="MS Mincho" charset="-128"/>
              <a:sym typeface="Symbol" charset="2"/>
            </a:endParaRPr>
          </a:p>
        </p:txBody>
      </p:sp>
      <p:sp>
        <p:nvSpPr>
          <p:cNvPr id="801821" name="Rectangle 29"/>
          <p:cNvSpPr>
            <a:spLocks noChangeArrowheads="1"/>
          </p:cNvSpPr>
          <p:nvPr/>
        </p:nvSpPr>
        <p:spPr bwMode="auto">
          <a:xfrm>
            <a:off x="1893888" y="831723"/>
            <a:ext cx="2995612" cy="132397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23" name="Rectangle 31"/>
          <p:cNvSpPr>
            <a:spLocks noChangeArrowheads="1"/>
          </p:cNvSpPr>
          <p:nvPr/>
        </p:nvSpPr>
        <p:spPr bwMode="auto">
          <a:xfrm>
            <a:off x="4981575" y="831723"/>
            <a:ext cx="18415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>
                <a:latin typeface="Times New Roman" charset="0"/>
                <a:ea typeface="MS Mincho" charset="-128"/>
              </a:rPr>
              <a:t>zip codes, employee ID numbers, eye color, sex: {</a:t>
            </a:r>
            <a:r>
              <a:rPr lang="en-US" altLang="en-US" sz="1400" b="0" i="1">
                <a:latin typeface="Times New Roman" charset="0"/>
                <a:ea typeface="MS Mincho" charset="-128"/>
              </a:rPr>
              <a:t>male, female</a:t>
            </a:r>
            <a:r>
              <a:rPr lang="en-US" altLang="en-US" sz="1400" b="0">
                <a:latin typeface="Times New Roman" charset="0"/>
                <a:ea typeface="MS Mincho" charset="-128"/>
              </a:rPr>
              <a:t>}</a:t>
            </a:r>
            <a:endParaRPr lang="en-US" altLang="en-US" sz="1200" b="0">
              <a:latin typeface="Times New Roman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24" name="Rectangle 32"/>
          <p:cNvSpPr>
            <a:spLocks noChangeArrowheads="1"/>
          </p:cNvSpPr>
          <p:nvPr/>
        </p:nvSpPr>
        <p:spPr bwMode="auto">
          <a:xfrm>
            <a:off x="4889500" y="831723"/>
            <a:ext cx="2027238" cy="132397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26" name="Rectangle 34"/>
          <p:cNvSpPr>
            <a:spLocks noChangeArrowheads="1"/>
          </p:cNvSpPr>
          <p:nvPr/>
        </p:nvSpPr>
        <p:spPr bwMode="auto">
          <a:xfrm>
            <a:off x="7010400" y="831723"/>
            <a:ext cx="16287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 dirty="0">
                <a:latin typeface="Times New Roman" charset="0"/>
                <a:ea typeface="MS Mincho" charset="-128"/>
              </a:rPr>
              <a:t>mode, entropy, contingency correlation, </a:t>
            </a:r>
            <a:r>
              <a:rPr lang="en-US" altLang="en-US" sz="1400" b="0" dirty="0">
                <a:latin typeface="Times New Roman" charset="0"/>
                <a:ea typeface="MS Mincho" charset="-128"/>
                <a:sym typeface="Symbol" charset="2"/>
              </a:rPr>
              <a:t></a:t>
            </a:r>
            <a:r>
              <a:rPr lang="en-US" altLang="en-US" sz="1400" b="0" baseline="30000" dirty="0">
                <a:latin typeface="Times New Roman" charset="0"/>
                <a:ea typeface="MS Mincho" charset="-128"/>
              </a:rPr>
              <a:t>2</a:t>
            </a:r>
            <a:r>
              <a:rPr lang="en-US" altLang="en-US" sz="1400" b="0" dirty="0">
                <a:latin typeface="Times New Roman" charset="0"/>
                <a:ea typeface="MS Mincho" charset="-128"/>
                <a:sym typeface="Symbol" charset="2"/>
              </a:rPr>
              <a:t> test</a:t>
            </a:r>
            <a:endParaRPr lang="en-US" altLang="en-US" sz="1200" b="0" dirty="0">
              <a:latin typeface="Times New Roman" charset="0"/>
              <a:sym typeface="Symbol" charset="2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1400" b="0" dirty="0">
              <a:latin typeface="Times New Roman" charset="0"/>
              <a:ea typeface="MS Mincho" charset="-128"/>
              <a:sym typeface="Symbol" charset="2"/>
            </a:endParaRPr>
          </a:p>
        </p:txBody>
      </p:sp>
      <p:sp>
        <p:nvSpPr>
          <p:cNvPr id="801827" name="Rectangle 35"/>
          <p:cNvSpPr>
            <a:spLocks noChangeArrowheads="1"/>
          </p:cNvSpPr>
          <p:nvPr/>
        </p:nvSpPr>
        <p:spPr bwMode="auto">
          <a:xfrm>
            <a:off x="6918325" y="831723"/>
            <a:ext cx="1812925" cy="132397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29" name="Rectangle 37"/>
          <p:cNvSpPr>
            <a:spLocks noChangeArrowheads="1"/>
          </p:cNvSpPr>
          <p:nvPr/>
        </p:nvSpPr>
        <p:spPr bwMode="auto">
          <a:xfrm>
            <a:off x="525463" y="2155698"/>
            <a:ext cx="1277937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>
                <a:latin typeface="Times New Roman" charset="0"/>
              </a:rPr>
              <a:t>Ordinal</a:t>
            </a:r>
            <a:endParaRPr lang="en-US" altLang="en-US" sz="1200" b="0">
              <a:latin typeface="Times New Roman" charset="0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30" name="Rectangle 38"/>
          <p:cNvSpPr>
            <a:spLocks noChangeArrowheads="1"/>
          </p:cNvSpPr>
          <p:nvPr/>
        </p:nvSpPr>
        <p:spPr bwMode="auto">
          <a:xfrm>
            <a:off x="433388" y="2155698"/>
            <a:ext cx="1460500" cy="1274762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32" name="Rectangle 40"/>
          <p:cNvSpPr>
            <a:spLocks noChangeArrowheads="1"/>
          </p:cNvSpPr>
          <p:nvPr/>
        </p:nvSpPr>
        <p:spPr bwMode="auto">
          <a:xfrm>
            <a:off x="1985963" y="2155698"/>
            <a:ext cx="2813050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 dirty="0">
                <a:latin typeface="Times New Roman" charset="0"/>
                <a:ea typeface="MS Mincho" charset="-128"/>
              </a:rPr>
              <a:t>The values of an ordinal attribute provide enough information to </a:t>
            </a:r>
            <a:r>
              <a:rPr lang="en-US" altLang="en-US" sz="1400" dirty="0">
                <a:latin typeface="Times New Roman" charset="0"/>
                <a:ea typeface="MS Mincho" charset="-128"/>
              </a:rPr>
              <a:t>order</a:t>
            </a:r>
            <a:r>
              <a:rPr lang="en-US" altLang="en-US" sz="1400" b="0" dirty="0">
                <a:latin typeface="Times New Roman" charset="0"/>
                <a:ea typeface="MS Mincho" charset="-128"/>
              </a:rPr>
              <a:t> objects. (</a:t>
            </a:r>
            <a:r>
              <a:rPr lang="en-US" altLang="en-US" sz="1400" b="0" dirty="0">
                <a:solidFill>
                  <a:srgbClr val="FF0000"/>
                </a:solidFill>
                <a:latin typeface="Times New Roman" charset="0"/>
                <a:ea typeface="MS Mincho" charset="-128"/>
              </a:rPr>
              <a:t>&lt;, &gt;</a:t>
            </a:r>
            <a:r>
              <a:rPr lang="en-US" altLang="en-US" sz="1400" b="0" dirty="0">
                <a:latin typeface="Times New Roman" charset="0"/>
                <a:ea typeface="MS Mincho" charset="-128"/>
              </a:rPr>
              <a:t>)</a:t>
            </a:r>
            <a:endParaRPr lang="en-US" altLang="en-US" sz="1200" b="0" dirty="0">
              <a:latin typeface="Times New Roman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33" name="Rectangle 41"/>
          <p:cNvSpPr>
            <a:spLocks noChangeArrowheads="1"/>
          </p:cNvSpPr>
          <p:nvPr/>
        </p:nvSpPr>
        <p:spPr bwMode="auto">
          <a:xfrm>
            <a:off x="1893888" y="2155698"/>
            <a:ext cx="2995612" cy="1274762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35" name="Rectangle 43"/>
          <p:cNvSpPr>
            <a:spLocks noChangeArrowheads="1"/>
          </p:cNvSpPr>
          <p:nvPr/>
        </p:nvSpPr>
        <p:spPr bwMode="auto">
          <a:xfrm>
            <a:off x="4981575" y="2155698"/>
            <a:ext cx="1841500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>
                <a:latin typeface="Times New Roman" charset="0"/>
                <a:ea typeface="MS Mincho" charset="-128"/>
              </a:rPr>
              <a:t>hardness of minerals, {</a:t>
            </a:r>
            <a:r>
              <a:rPr lang="en-US" altLang="en-US" sz="1400" b="0" i="1">
                <a:latin typeface="Times New Roman" charset="0"/>
                <a:ea typeface="MS Mincho" charset="-128"/>
              </a:rPr>
              <a:t>good, better, best</a:t>
            </a:r>
            <a:r>
              <a:rPr lang="en-US" altLang="en-US" sz="1400" b="0">
                <a:latin typeface="Times New Roman" charset="0"/>
                <a:ea typeface="MS Mincho" charset="-128"/>
              </a:rPr>
              <a:t>}, </a:t>
            </a:r>
            <a:br>
              <a:rPr lang="en-US" altLang="en-US" sz="1400" b="0">
                <a:latin typeface="Times New Roman" charset="0"/>
                <a:ea typeface="MS Mincho" charset="-128"/>
              </a:rPr>
            </a:br>
            <a:r>
              <a:rPr lang="en-US" altLang="en-US" sz="1400" b="0">
                <a:latin typeface="Times New Roman" charset="0"/>
                <a:ea typeface="MS Mincho" charset="-128"/>
              </a:rPr>
              <a:t>grades, street numbers</a:t>
            </a:r>
            <a:endParaRPr lang="en-US" altLang="en-US" sz="1200" b="0">
              <a:latin typeface="Times New Roman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36" name="Rectangle 44"/>
          <p:cNvSpPr>
            <a:spLocks noChangeArrowheads="1"/>
          </p:cNvSpPr>
          <p:nvPr/>
        </p:nvSpPr>
        <p:spPr bwMode="auto">
          <a:xfrm>
            <a:off x="4889500" y="2155698"/>
            <a:ext cx="2027238" cy="1274762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38" name="Rectangle 46"/>
          <p:cNvSpPr>
            <a:spLocks noChangeArrowheads="1"/>
          </p:cNvSpPr>
          <p:nvPr/>
        </p:nvSpPr>
        <p:spPr bwMode="auto">
          <a:xfrm>
            <a:off x="7010400" y="2155698"/>
            <a:ext cx="1628775" cy="1274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 dirty="0">
                <a:latin typeface="Times New Roman" charset="0"/>
                <a:ea typeface="MS Mincho" charset="-128"/>
              </a:rPr>
              <a:t>median, percentiles, rank correlation, sign tests</a:t>
            </a:r>
            <a:endParaRPr lang="en-US" altLang="en-US" sz="1200" b="0" dirty="0">
              <a:latin typeface="Times New Roman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39" name="Rectangle 47"/>
          <p:cNvSpPr>
            <a:spLocks noChangeArrowheads="1"/>
          </p:cNvSpPr>
          <p:nvPr/>
        </p:nvSpPr>
        <p:spPr bwMode="auto">
          <a:xfrm>
            <a:off x="6918325" y="2155698"/>
            <a:ext cx="1812925" cy="1274762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41" name="Rectangle 49"/>
          <p:cNvSpPr>
            <a:spLocks noChangeArrowheads="1"/>
          </p:cNvSpPr>
          <p:nvPr/>
        </p:nvSpPr>
        <p:spPr bwMode="auto">
          <a:xfrm>
            <a:off x="525463" y="3432048"/>
            <a:ext cx="1277937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>
                <a:latin typeface="Times New Roman" charset="0"/>
              </a:rPr>
              <a:t>Interval</a:t>
            </a:r>
            <a:endParaRPr lang="en-US" altLang="en-US" sz="1200" b="0">
              <a:latin typeface="Times New Roman" charset="0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42" name="Rectangle 50"/>
          <p:cNvSpPr>
            <a:spLocks noChangeArrowheads="1"/>
          </p:cNvSpPr>
          <p:nvPr/>
        </p:nvSpPr>
        <p:spPr bwMode="auto">
          <a:xfrm>
            <a:off x="433388" y="3432048"/>
            <a:ext cx="1460500" cy="127952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44" name="Rectangle 52"/>
          <p:cNvSpPr>
            <a:spLocks noChangeArrowheads="1"/>
          </p:cNvSpPr>
          <p:nvPr/>
        </p:nvSpPr>
        <p:spPr bwMode="auto">
          <a:xfrm>
            <a:off x="1985963" y="3432048"/>
            <a:ext cx="2813050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 dirty="0">
                <a:latin typeface="Times New Roman" charset="0"/>
                <a:ea typeface="MS Mincho" charset="-128"/>
              </a:rPr>
              <a:t>For interval attributes, the </a:t>
            </a:r>
            <a:r>
              <a:rPr lang="en-US" altLang="en-US" sz="1400" dirty="0">
                <a:latin typeface="Times New Roman" charset="0"/>
                <a:ea typeface="MS Mincho" charset="-128"/>
              </a:rPr>
              <a:t>differences</a:t>
            </a:r>
            <a:r>
              <a:rPr lang="en-US" altLang="en-US" sz="1400" b="0" dirty="0">
                <a:latin typeface="Times New Roman" charset="0"/>
                <a:ea typeface="MS Mincho" charset="-128"/>
              </a:rPr>
              <a:t> between values are meaningful, i.e., a unit of measurement exists.  </a:t>
            </a:r>
            <a:br>
              <a:rPr lang="en-US" altLang="en-US" sz="1400" b="0" dirty="0">
                <a:latin typeface="Times New Roman" charset="0"/>
                <a:ea typeface="MS Mincho" charset="-128"/>
              </a:rPr>
            </a:br>
            <a:r>
              <a:rPr lang="en-US" altLang="en-US" sz="1400" b="0" dirty="0">
                <a:latin typeface="Times New Roman" charset="0"/>
                <a:ea typeface="MS Mincho" charset="-128"/>
              </a:rPr>
              <a:t>(</a:t>
            </a:r>
            <a:r>
              <a:rPr lang="en-US" altLang="en-US" sz="1400" b="0" dirty="0">
                <a:solidFill>
                  <a:srgbClr val="FF0000"/>
                </a:solidFill>
                <a:latin typeface="Times New Roman" charset="0"/>
                <a:ea typeface="MS Mincho" charset="-128"/>
              </a:rPr>
              <a:t>+, -</a:t>
            </a:r>
            <a:r>
              <a:rPr lang="en-US" altLang="en-US" sz="1400" b="0" dirty="0">
                <a:latin typeface="Times New Roman" charset="0"/>
                <a:ea typeface="MS Mincho" charset="-128"/>
              </a:rPr>
              <a:t> )</a:t>
            </a:r>
            <a:endParaRPr lang="en-US" altLang="en-US" sz="1200" b="0" dirty="0">
              <a:latin typeface="Times New Roman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45" name="Rectangle 53"/>
          <p:cNvSpPr>
            <a:spLocks noChangeArrowheads="1"/>
          </p:cNvSpPr>
          <p:nvPr/>
        </p:nvSpPr>
        <p:spPr bwMode="auto">
          <a:xfrm>
            <a:off x="1893888" y="3432048"/>
            <a:ext cx="2995612" cy="127952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47" name="Rectangle 55"/>
          <p:cNvSpPr>
            <a:spLocks noChangeArrowheads="1"/>
          </p:cNvSpPr>
          <p:nvPr/>
        </p:nvSpPr>
        <p:spPr bwMode="auto">
          <a:xfrm>
            <a:off x="4981575" y="3432048"/>
            <a:ext cx="1841500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 dirty="0">
                <a:latin typeface="Times New Roman" charset="0"/>
                <a:ea typeface="MS Mincho" charset="-128"/>
              </a:rPr>
              <a:t>calendar dates, temperature in Celsius or Fahrenheit</a:t>
            </a:r>
            <a:endParaRPr lang="en-US" altLang="en-US" sz="1200" b="0" dirty="0">
              <a:latin typeface="Times New Roman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48" name="Rectangle 56"/>
          <p:cNvSpPr>
            <a:spLocks noChangeArrowheads="1"/>
          </p:cNvSpPr>
          <p:nvPr/>
        </p:nvSpPr>
        <p:spPr bwMode="auto">
          <a:xfrm>
            <a:off x="4889500" y="3432048"/>
            <a:ext cx="2027238" cy="127952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50" name="Rectangle 58"/>
          <p:cNvSpPr>
            <a:spLocks noChangeArrowheads="1"/>
          </p:cNvSpPr>
          <p:nvPr/>
        </p:nvSpPr>
        <p:spPr bwMode="auto">
          <a:xfrm>
            <a:off x="7010400" y="3432048"/>
            <a:ext cx="1628775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 dirty="0">
                <a:latin typeface="Times New Roman" charset="0"/>
                <a:ea typeface="MS Mincho" charset="-128"/>
              </a:rPr>
              <a:t>mean, standard deviation, Pearson's correlation, </a:t>
            </a:r>
            <a:r>
              <a:rPr lang="en-US" altLang="en-US" sz="1400" b="0" i="1" dirty="0">
                <a:latin typeface="Times New Roman" charset="0"/>
                <a:ea typeface="MS Mincho" charset="-128"/>
              </a:rPr>
              <a:t>t</a:t>
            </a:r>
            <a:r>
              <a:rPr lang="en-US" altLang="en-US" sz="1400" b="0" dirty="0">
                <a:latin typeface="Times New Roman" charset="0"/>
                <a:ea typeface="MS Mincho" charset="-128"/>
              </a:rPr>
              <a:t> and </a:t>
            </a:r>
            <a:r>
              <a:rPr lang="en-US" altLang="en-US" sz="1400" b="0" i="1" dirty="0">
                <a:latin typeface="Times New Roman" charset="0"/>
                <a:ea typeface="MS Mincho" charset="-128"/>
              </a:rPr>
              <a:t>F</a:t>
            </a:r>
            <a:r>
              <a:rPr lang="en-US" altLang="en-US" sz="1400" b="0" dirty="0">
                <a:latin typeface="Times New Roman" charset="0"/>
                <a:ea typeface="MS Mincho" charset="-128"/>
              </a:rPr>
              <a:t> tests</a:t>
            </a:r>
            <a:endParaRPr lang="en-US" altLang="en-US" sz="1200" b="0" dirty="0">
              <a:latin typeface="Times New Roman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51" name="Rectangle 59"/>
          <p:cNvSpPr>
            <a:spLocks noChangeArrowheads="1"/>
          </p:cNvSpPr>
          <p:nvPr/>
        </p:nvSpPr>
        <p:spPr bwMode="auto">
          <a:xfrm>
            <a:off x="6918325" y="3432048"/>
            <a:ext cx="1812925" cy="127952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53" name="Rectangle 61"/>
          <p:cNvSpPr>
            <a:spLocks noChangeArrowheads="1"/>
          </p:cNvSpPr>
          <p:nvPr/>
        </p:nvSpPr>
        <p:spPr bwMode="auto">
          <a:xfrm>
            <a:off x="525463" y="4709985"/>
            <a:ext cx="1277937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>
                <a:latin typeface="Times New Roman" charset="0"/>
              </a:rPr>
              <a:t>Ratio</a:t>
            </a:r>
            <a:endParaRPr lang="en-US" altLang="en-US" sz="1200" b="0">
              <a:latin typeface="Times New Roman" charset="0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54" name="Rectangle 62"/>
          <p:cNvSpPr>
            <a:spLocks noChangeArrowheads="1"/>
          </p:cNvSpPr>
          <p:nvPr/>
        </p:nvSpPr>
        <p:spPr bwMode="auto">
          <a:xfrm>
            <a:off x="433388" y="4709985"/>
            <a:ext cx="1460500" cy="159067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56" name="Rectangle 64"/>
          <p:cNvSpPr>
            <a:spLocks noChangeArrowheads="1"/>
          </p:cNvSpPr>
          <p:nvPr/>
        </p:nvSpPr>
        <p:spPr bwMode="auto">
          <a:xfrm>
            <a:off x="1985963" y="4709985"/>
            <a:ext cx="281305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 dirty="0">
                <a:latin typeface="Times New Roman" charset="0"/>
                <a:ea typeface="MS Mincho" charset="-128"/>
              </a:rPr>
              <a:t>For ratio variables, both differences and </a:t>
            </a:r>
            <a:r>
              <a:rPr lang="en-US" altLang="en-US" sz="1400" dirty="0">
                <a:latin typeface="Times New Roman" charset="0"/>
                <a:ea typeface="MS Mincho" charset="-128"/>
              </a:rPr>
              <a:t>ratios</a:t>
            </a:r>
            <a:r>
              <a:rPr lang="en-US" altLang="en-US" sz="1400" b="0" dirty="0">
                <a:latin typeface="Times New Roman" charset="0"/>
                <a:ea typeface="MS Mincho" charset="-128"/>
              </a:rPr>
              <a:t> are meaningful. (</a:t>
            </a:r>
            <a:r>
              <a:rPr lang="en-US" altLang="en-US" sz="1400" b="0" dirty="0">
                <a:solidFill>
                  <a:srgbClr val="FF0000"/>
                </a:solidFill>
                <a:latin typeface="Times New Roman" charset="0"/>
                <a:ea typeface="MS Mincho" charset="-128"/>
              </a:rPr>
              <a:t>*, /</a:t>
            </a:r>
            <a:r>
              <a:rPr lang="en-US" altLang="en-US" sz="1400" b="0" dirty="0">
                <a:latin typeface="Times New Roman" charset="0"/>
                <a:ea typeface="MS Mincho" charset="-128"/>
              </a:rPr>
              <a:t>)</a:t>
            </a:r>
            <a:endParaRPr lang="en-US" altLang="en-US" sz="1200" b="0" dirty="0">
              <a:latin typeface="Times New Roman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57" name="Rectangle 65"/>
          <p:cNvSpPr>
            <a:spLocks noChangeArrowheads="1"/>
          </p:cNvSpPr>
          <p:nvPr/>
        </p:nvSpPr>
        <p:spPr bwMode="auto">
          <a:xfrm>
            <a:off x="1893888" y="4709985"/>
            <a:ext cx="2995612" cy="159067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59" name="Rectangle 67"/>
          <p:cNvSpPr>
            <a:spLocks noChangeArrowheads="1"/>
          </p:cNvSpPr>
          <p:nvPr/>
        </p:nvSpPr>
        <p:spPr bwMode="auto">
          <a:xfrm>
            <a:off x="4981575" y="4709985"/>
            <a:ext cx="18415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 dirty="0">
                <a:latin typeface="Times New Roman" charset="0"/>
                <a:ea typeface="MS Mincho" charset="-128"/>
              </a:rPr>
              <a:t>temperature in Kelvin, monetary quantities, counts, age, mass, length, electrical current</a:t>
            </a:r>
            <a:endParaRPr lang="en-US" altLang="en-US" sz="1200" b="0" dirty="0">
              <a:latin typeface="Times New Roman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60" name="Rectangle 68"/>
          <p:cNvSpPr>
            <a:spLocks noChangeArrowheads="1"/>
          </p:cNvSpPr>
          <p:nvPr/>
        </p:nvSpPr>
        <p:spPr bwMode="auto">
          <a:xfrm>
            <a:off x="4889500" y="4709985"/>
            <a:ext cx="2027238" cy="159067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01862" name="Rectangle 70"/>
          <p:cNvSpPr>
            <a:spLocks noChangeArrowheads="1"/>
          </p:cNvSpPr>
          <p:nvPr/>
        </p:nvSpPr>
        <p:spPr bwMode="auto">
          <a:xfrm>
            <a:off x="7010400" y="4709985"/>
            <a:ext cx="162877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en-US" sz="1400" b="0" dirty="0">
                <a:latin typeface="Times New Roman" charset="0"/>
                <a:ea typeface="MS Mincho" charset="-128"/>
              </a:rPr>
              <a:t>geometric mean, harmonic mean, percent variation</a:t>
            </a:r>
            <a:endParaRPr lang="en-US" altLang="en-US" sz="1200" b="0" dirty="0">
              <a:latin typeface="Times New Roman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en-US" sz="2400" b="0" dirty="0">
              <a:latin typeface="Times New Roman" charset="0"/>
            </a:endParaRPr>
          </a:p>
        </p:txBody>
      </p:sp>
      <p:sp>
        <p:nvSpPr>
          <p:cNvPr id="801863" name="Rectangle 71"/>
          <p:cNvSpPr>
            <a:spLocks noChangeArrowheads="1"/>
          </p:cNvSpPr>
          <p:nvPr/>
        </p:nvSpPr>
        <p:spPr bwMode="auto">
          <a:xfrm>
            <a:off x="6918325" y="4709985"/>
            <a:ext cx="1812925" cy="1590675"/>
          </a:xfrm>
          <a:prstGeom prst="rect">
            <a:avLst/>
          </a:prstGeom>
          <a:noFill/>
          <a:ln w="7">
            <a:solidFill>
              <a:srgbClr val="A0A0A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A14B7-EF0D-F043-94C5-D3FC8537B582}"/>
              </a:ext>
            </a:extLst>
          </p:cNvPr>
          <p:cNvSpPr txBox="1"/>
          <p:nvPr/>
        </p:nvSpPr>
        <p:spPr>
          <a:xfrm>
            <a:off x="49235" y="6443003"/>
            <a:ext cx="906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attribute types are determined by physical meaning, not by variable types in Python/C++.</a:t>
            </a:r>
          </a:p>
        </p:txBody>
      </p:sp>
    </p:spTree>
    <p:extLst>
      <p:ext uri="{BB962C8B-B14F-4D97-AF65-F5344CB8AC3E}">
        <p14:creationId xmlns:p14="http://schemas.microsoft.com/office/powerpoint/2010/main" val="333199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817" grpId="0"/>
      <p:bldP spid="801820" grpId="0"/>
      <p:bldP spid="801823" grpId="0"/>
      <p:bldP spid="801826" grpId="0"/>
      <p:bldP spid="801829" grpId="0"/>
      <p:bldP spid="801832" grpId="0"/>
      <p:bldP spid="801835" grpId="0"/>
      <p:bldP spid="801838" grpId="0"/>
      <p:bldP spid="801841" grpId="0"/>
      <p:bldP spid="801844" grpId="0"/>
      <p:bldP spid="801847" grpId="0"/>
      <p:bldP spid="801850" grpId="0"/>
      <p:bldP spid="801853" grpId="0"/>
      <p:bldP spid="801856" grpId="0"/>
      <p:bldP spid="801859" grpId="0"/>
      <p:bldP spid="801862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Discrete/Continuous Attributes, Qualitative/Quantitative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2400" dirty="0"/>
              <a:t>Qualitative Attribute</a:t>
            </a:r>
          </a:p>
          <a:p>
            <a:pPr lvl="1">
              <a:defRPr/>
            </a:pPr>
            <a:r>
              <a:rPr lang="en-US" altLang="en-US" sz="2000" dirty="0"/>
              <a:t>Nominal and ordinal attributes</a:t>
            </a:r>
          </a:p>
          <a:p>
            <a:pPr>
              <a:defRPr/>
            </a:pPr>
            <a:r>
              <a:rPr lang="en-US" altLang="en-US" sz="2400" dirty="0"/>
              <a:t>Quantitative Attribute</a:t>
            </a:r>
          </a:p>
          <a:p>
            <a:pPr lvl="1">
              <a:defRPr/>
            </a:pPr>
            <a:r>
              <a:rPr lang="en-US" altLang="en-US" sz="2000" dirty="0"/>
              <a:t>Interval and ratio attributes</a:t>
            </a:r>
          </a:p>
          <a:p>
            <a:pPr>
              <a:defRPr/>
            </a:pP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</a:rPr>
              <a:t>Discrete Attribute</a:t>
            </a:r>
          </a:p>
          <a:p>
            <a:pPr lvl="1">
              <a:defRPr/>
            </a:pPr>
            <a:r>
              <a:rPr lang="en-US" altLang="en-US" sz="2000" dirty="0"/>
              <a:t>Finite or countably infinite set of values: e.g., zip codes, counts</a:t>
            </a:r>
          </a:p>
          <a:p>
            <a:pPr>
              <a:defRPr/>
            </a:pP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</a:rPr>
              <a:t>Continuous Attribute</a:t>
            </a:r>
          </a:p>
          <a:p>
            <a:pPr lvl="1">
              <a:defRPr/>
            </a:pPr>
            <a:r>
              <a:rPr lang="en-US" altLang="en-US" sz="2000" dirty="0"/>
              <a:t>Real values: e.g., temperature, and height</a:t>
            </a:r>
            <a:endParaRPr lang="en-US" altLang="en-US" sz="2400" dirty="0"/>
          </a:p>
          <a:p>
            <a:pPr>
              <a:defRPr/>
            </a:pP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</a:rPr>
              <a:t>Asymmetric Attribute</a:t>
            </a:r>
          </a:p>
          <a:p>
            <a:pPr lvl="1">
              <a:defRPr/>
            </a:pPr>
            <a:r>
              <a:rPr lang="en-US" altLang="en-US" sz="2000" dirty="0"/>
              <a:t>Only non-zero values are important: e.g., word frequency of a document, course list registered by a student</a:t>
            </a:r>
          </a:p>
        </p:txBody>
      </p:sp>
    </p:spTree>
    <p:extLst>
      <p:ext uri="{BB962C8B-B14F-4D97-AF65-F5344CB8AC3E}">
        <p14:creationId xmlns:p14="http://schemas.microsoft.com/office/powerpoint/2010/main" val="114346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8" name="Rectangle 6"/>
          <p:cNvSpPr>
            <a:spLocks noGrp="1" noChangeArrowheads="1"/>
          </p:cNvSpPr>
          <p:nvPr>
            <p:ph type="title"/>
          </p:nvPr>
        </p:nvSpPr>
        <p:spPr>
          <a:xfrm>
            <a:off x="411163" y="228600"/>
            <a:ext cx="8318500" cy="8382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Quiz: Which types of attributes?</a:t>
            </a:r>
          </a:p>
        </p:txBody>
      </p:sp>
      <p:sp>
        <p:nvSpPr>
          <p:cNvPr id="77107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Nominal, ordinal, interval, ratio?</a:t>
            </a:r>
          </a:p>
          <a:p>
            <a:pPr>
              <a:defRPr/>
            </a:pPr>
            <a:r>
              <a:rPr lang="en-US" altLang="en-US" dirty="0"/>
              <a:t>Quantitative or qualitative?</a:t>
            </a:r>
          </a:p>
          <a:p>
            <a:pPr>
              <a:defRPr/>
            </a:pPr>
            <a:r>
              <a:rPr lang="en-US" altLang="en-US" dirty="0"/>
              <a:t>Discrete or continuous?</a:t>
            </a:r>
          </a:p>
          <a:p>
            <a:pPr>
              <a:defRPr/>
            </a:pPr>
            <a:r>
              <a:rPr lang="en-US" altLang="en-US" dirty="0"/>
              <a:t>Symmetric or asymmetric?</a:t>
            </a:r>
          </a:p>
        </p:txBody>
      </p:sp>
      <p:grpSp>
        <p:nvGrpSpPr>
          <p:cNvPr id="18435" name="Group 9"/>
          <p:cNvGrpSpPr>
            <a:grpSpLocks/>
          </p:cNvGrpSpPr>
          <p:nvPr/>
        </p:nvGrpSpPr>
        <p:grpSpPr bwMode="auto">
          <a:xfrm>
            <a:off x="4038600" y="1828800"/>
            <a:ext cx="4575175" cy="4419600"/>
            <a:chOff x="6042485" y="1371600"/>
            <a:chExt cx="3908582" cy="3505200"/>
          </a:xfrm>
        </p:grpSpPr>
        <p:grpSp>
          <p:nvGrpSpPr>
            <p:cNvPr id="18436" name="Group 16"/>
            <p:cNvGrpSpPr>
              <a:grpSpLocks/>
            </p:cNvGrpSpPr>
            <p:nvPr/>
          </p:nvGrpSpPr>
          <p:grpSpPr bwMode="auto">
            <a:xfrm>
              <a:off x="7510463" y="1676400"/>
              <a:ext cx="2440604" cy="3200400"/>
              <a:chOff x="3403" y="1104"/>
              <a:chExt cx="2215" cy="2640"/>
            </a:xfrm>
          </p:grpSpPr>
          <p:graphicFrame>
            <p:nvGraphicFramePr>
              <p:cNvPr id="18440" name="Object 10"/>
              <p:cNvGraphicFramePr>
                <a:graphicFrameLocks noChangeAspect="1"/>
              </p:cNvGraphicFramePr>
              <p:nvPr/>
            </p:nvGraphicFramePr>
            <p:xfrm>
              <a:off x="3403" y="1378"/>
              <a:ext cx="2215" cy="2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Document" r:id="rId3" imgW="5410200" imgH="5778500" progId="Word.Document.8">
                      <p:embed/>
                    </p:oleObj>
                  </mc:Choice>
                  <mc:Fallback>
                    <p:oleObj name="Document" r:id="rId3" imgW="5410200" imgH="5778500" progId="Word.Document.8">
                      <p:embed/>
                      <p:pic>
                        <p:nvPicPr>
                          <p:cNvPr id="1844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3" y="1378"/>
                            <a:ext cx="2215" cy="23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AutoShape 12"/>
              <p:cNvSpPr>
                <a:spLocks/>
              </p:cNvSpPr>
              <p:nvPr/>
            </p:nvSpPr>
            <p:spPr bwMode="auto">
              <a:xfrm rot="5400000">
                <a:off x="4340" y="239"/>
                <a:ext cx="240" cy="1969"/>
              </a:xfrm>
              <a:prstGeom prst="leftBrace">
                <a:avLst>
                  <a:gd name="adj1" fmla="val 68333"/>
                  <a:gd name="adj2" fmla="val 50000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Text Box 14"/>
            <p:cNvSpPr txBox="1">
              <a:spLocks noChangeArrowheads="1"/>
            </p:cNvSpPr>
            <p:nvPr/>
          </p:nvSpPr>
          <p:spPr bwMode="auto">
            <a:xfrm>
              <a:off x="7968296" y="1371600"/>
              <a:ext cx="1410453" cy="4003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000" dirty="0">
                  <a:solidFill>
                    <a:srgbClr val="FF0000"/>
                  </a:solidFill>
                </a:rPr>
                <a:t>Attributes</a:t>
              </a:r>
            </a:p>
          </p:txBody>
        </p:sp>
        <p:sp>
          <p:nvSpPr>
            <p:cNvPr id="8" name="AutoShape 15"/>
            <p:cNvSpPr>
              <a:spLocks/>
            </p:cNvSpPr>
            <p:nvPr/>
          </p:nvSpPr>
          <p:spPr bwMode="auto">
            <a:xfrm>
              <a:off x="7130161" y="2338552"/>
              <a:ext cx="263104" cy="2385903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Text Box 17"/>
            <p:cNvSpPr txBox="1">
              <a:spLocks noChangeArrowheads="1"/>
            </p:cNvSpPr>
            <p:nvPr/>
          </p:nvSpPr>
          <p:spPr bwMode="auto">
            <a:xfrm>
              <a:off x="6042485" y="3243810"/>
              <a:ext cx="1219228" cy="399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000">
                  <a:solidFill>
                    <a:srgbClr val="FF0000"/>
                  </a:solidFill>
                </a:rPr>
                <a:t>Objects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23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Data as a Data Scientist?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26666" r="2499" b="26666"/>
          <a:stretch>
            <a:fillRect/>
          </a:stretch>
        </p:blipFill>
        <p:spPr bwMode="auto">
          <a:xfrm>
            <a:off x="228600" y="1828800"/>
            <a:ext cx="8686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7" y="3692525"/>
            <a:ext cx="700088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570787" y="4370388"/>
            <a:ext cx="14991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Arial" charset="0"/>
              </a:rPr>
              <a:t>Domain scientist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600" y="2362200"/>
            <a:ext cx="4268787" cy="274320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7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Issues: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dirty="0"/>
              <a:t>Missing meta data</a:t>
            </a:r>
          </a:p>
          <a:p>
            <a:pPr lvl="1">
              <a:defRPr/>
            </a:pPr>
            <a:r>
              <a:rPr lang="en-US" sz="2000" dirty="0"/>
              <a:t>Attribute name, type, interpretation</a:t>
            </a:r>
          </a:p>
          <a:p>
            <a:pPr lvl="1">
              <a:defRPr/>
            </a:pPr>
            <a:r>
              <a:rPr lang="en-US" sz="2000" dirty="0"/>
              <a:t>How missing values are represented</a:t>
            </a:r>
          </a:p>
          <a:p>
            <a:pPr lvl="1">
              <a:defRPr/>
            </a:pPr>
            <a:r>
              <a:rPr lang="en-US" sz="2000" b="1" dirty="0"/>
              <a:t>Solution</a:t>
            </a:r>
            <a:r>
              <a:rPr lang="en-US" sz="2000" dirty="0"/>
              <a:t>: Check with your data source!</a:t>
            </a:r>
          </a:p>
          <a:p>
            <a:pPr>
              <a:defRPr/>
            </a:pPr>
            <a:r>
              <a:rPr lang="en-US" sz="2400" dirty="0"/>
              <a:t>Missing important attributes</a:t>
            </a:r>
          </a:p>
          <a:p>
            <a:pPr lvl="1">
              <a:defRPr/>
            </a:pPr>
            <a:r>
              <a:rPr lang="en-US" sz="2000" dirty="0"/>
              <a:t>For example, missing class labels</a:t>
            </a:r>
          </a:p>
          <a:p>
            <a:pPr lvl="1">
              <a:defRPr/>
            </a:pPr>
            <a:r>
              <a:rPr lang="en-US" sz="2000" b="1" dirty="0"/>
              <a:t>Solution</a:t>
            </a:r>
            <a:r>
              <a:rPr lang="en-US" sz="2000" dirty="0"/>
              <a:t>: Check with your data source!</a:t>
            </a:r>
          </a:p>
          <a:p>
            <a:pPr>
              <a:defRPr/>
            </a:pPr>
            <a:r>
              <a:rPr lang="en-US" sz="2400" dirty="0"/>
              <a:t>Missing attribute values</a:t>
            </a:r>
          </a:p>
          <a:p>
            <a:pPr lvl="1">
              <a:defRPr/>
            </a:pPr>
            <a:r>
              <a:rPr lang="en-US" sz="2000" dirty="0"/>
              <a:t>Very common, data collection mistake</a:t>
            </a:r>
          </a:p>
          <a:p>
            <a:pPr lvl="1">
              <a:defRPr/>
            </a:pPr>
            <a:r>
              <a:rPr lang="en-US" sz="2000" dirty="0"/>
              <a:t>Estimate values</a:t>
            </a:r>
          </a:p>
          <a:p>
            <a:pPr lvl="1">
              <a:defRPr/>
            </a:pPr>
            <a:r>
              <a:rPr lang="en-US" sz="2000" dirty="0"/>
              <a:t>Remove those records </a:t>
            </a:r>
          </a:p>
          <a:p>
            <a:pPr lvl="1">
              <a:defRPr/>
            </a:pPr>
            <a:r>
              <a:rPr lang="en-US" sz="2000" dirty="0"/>
              <a:t>Ignore missing values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86400" y="4648200"/>
          <a:ext cx="2709864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1.70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150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25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50</a:t>
                      </a:r>
                    </a:p>
                  </a:txBody>
                  <a:tcPr marT="45667" marB="45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1.75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180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999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</a:t>
                      </a:r>
                    </a:p>
                  </a:txBody>
                  <a:tcPr marT="45667" marB="45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1.60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130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11</a:t>
                      </a:r>
                    </a:p>
                  </a:txBody>
                  <a:tcPr marT="45667" marB="456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marT="45667" marB="45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86400" y="4221163"/>
          <a:ext cx="2709864" cy="427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4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Height (m)</a:t>
                      </a:r>
                    </a:p>
                  </a:txBody>
                  <a:tcPr marT="45738" marB="457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Weight (</a:t>
                      </a:r>
                      <a:r>
                        <a:rPr lang="en-US" sz="1100" dirty="0" err="1"/>
                        <a:t>lb</a:t>
                      </a:r>
                      <a:r>
                        <a:rPr lang="en-US" sz="1100" dirty="0"/>
                        <a:t>)</a:t>
                      </a:r>
                    </a:p>
                  </a:txBody>
                  <a:tcPr marT="45738" marB="457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Age (</a:t>
                      </a:r>
                      <a:r>
                        <a:rPr lang="en-US" sz="1100" dirty="0" err="1"/>
                        <a:t>Yr</a:t>
                      </a:r>
                      <a:r>
                        <a:rPr lang="en-US" sz="1100" dirty="0"/>
                        <a:t>)</a:t>
                      </a:r>
                    </a:p>
                  </a:txBody>
                  <a:tcPr marT="45738" marB="457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Income ($k)</a:t>
                      </a:r>
                    </a:p>
                  </a:txBody>
                  <a:tcPr marT="45738" marB="4573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196263" y="4648200"/>
          <a:ext cx="762000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T="45667" marB="456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Yes</a:t>
                      </a:r>
                    </a:p>
                  </a:txBody>
                  <a:tcPr marT="45667" marB="456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</a:t>
                      </a:r>
                    </a:p>
                  </a:txBody>
                  <a:tcPr marT="45667" marB="456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196263" y="4221163"/>
          <a:ext cx="762000" cy="427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70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Disease</a:t>
                      </a:r>
                    </a:p>
                    <a:p>
                      <a:pPr algn="ctr"/>
                      <a:r>
                        <a:rPr lang="en-US" sz="1100" dirty="0"/>
                        <a:t>Yes /</a:t>
                      </a:r>
                      <a:r>
                        <a:rPr lang="en-US" sz="1100" baseline="0" dirty="0"/>
                        <a:t> </a:t>
                      </a:r>
                      <a:r>
                        <a:rPr lang="en-US" sz="1100" dirty="0"/>
                        <a:t>No</a:t>
                      </a:r>
                    </a:p>
                  </a:txBody>
                  <a:tcPr marT="45738" marB="4573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038350"/>
            <a:ext cx="2057400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5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72" name="Rectangle 8"/>
          <p:cNvSpPr>
            <a:spLocks noGrp="1" noChangeArrowheads="1"/>
          </p:cNvSpPr>
          <p:nvPr>
            <p:ph type="title"/>
          </p:nvPr>
        </p:nvSpPr>
        <p:spPr>
          <a:xfrm>
            <a:off x="411163" y="228600"/>
            <a:ext cx="83185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Data Collection Issues: </a:t>
            </a:r>
            <a:r>
              <a:rPr lang="en-US" altLang="en-US" dirty="0"/>
              <a:t>Noise</a:t>
            </a:r>
          </a:p>
        </p:txBody>
      </p:sp>
      <p:sp>
        <p:nvSpPr>
          <p:cNvPr id="830473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219200"/>
            <a:ext cx="8318500" cy="5562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refers to modification of original values</a:t>
            </a:r>
          </a:p>
          <a:p>
            <a:pPr lvl="1"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 distortion of a person’s voice when talking on a poor phone and “snow” on television screen</a:t>
            </a:r>
          </a:p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 of Noise in Data Collection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Errors: Errors introduced by imperfections in the measurement instruments or processes.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Interference: External factors affecting data collection, such as environmental conditions or background noise.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Errors: Mistakes made by individuals during data entry, recording, or processing.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2368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72" name="Rectangle 8"/>
          <p:cNvSpPr>
            <a:spLocks noGrp="1" noChangeArrowheads="1"/>
          </p:cNvSpPr>
          <p:nvPr>
            <p:ph type="title"/>
          </p:nvPr>
        </p:nvSpPr>
        <p:spPr>
          <a:xfrm>
            <a:off x="411163" y="228600"/>
            <a:ext cx="83185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Data Collection Issues: </a:t>
            </a:r>
            <a:r>
              <a:rPr lang="en-US" altLang="en-US" dirty="0"/>
              <a:t>Noise</a:t>
            </a:r>
          </a:p>
        </p:txBody>
      </p:sp>
      <p:sp>
        <p:nvSpPr>
          <p:cNvPr id="830473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219200"/>
            <a:ext cx="8318500" cy="5562600"/>
          </a:xfrm>
        </p:spPr>
        <p:txBody>
          <a:bodyPr>
            <a:normAutofit/>
          </a:bodyPr>
          <a:lstStyle/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Solution: filter out noise, design robust algorithms</a:t>
            </a:r>
          </a:p>
        </p:txBody>
      </p:sp>
      <p:pic>
        <p:nvPicPr>
          <p:cNvPr id="830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/>
          <a:stretch>
            <a:fillRect/>
          </a:stretch>
        </p:blipFill>
        <p:spPr bwMode="auto">
          <a:xfrm>
            <a:off x="685800" y="952364"/>
            <a:ext cx="4103688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304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4789488" y="952364"/>
            <a:ext cx="3738562" cy="328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0470" name="Text Box 6"/>
          <p:cNvSpPr txBox="1">
            <a:spLocks noChangeArrowheads="1"/>
          </p:cNvSpPr>
          <p:nvPr/>
        </p:nvSpPr>
        <p:spPr bwMode="auto">
          <a:xfrm>
            <a:off x="1676400" y="57150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dirty="0"/>
              <a:t>Two Sine Waves</a:t>
            </a:r>
          </a:p>
        </p:txBody>
      </p:sp>
      <p:sp>
        <p:nvSpPr>
          <p:cNvPr id="830471" name="Text Box 7"/>
          <p:cNvSpPr txBox="1">
            <a:spLocks noChangeArrowheads="1"/>
          </p:cNvSpPr>
          <p:nvPr/>
        </p:nvSpPr>
        <p:spPr bwMode="auto">
          <a:xfrm>
            <a:off x="5181600" y="571500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/>
              <a:t>Two Sine Waves + Noise</a:t>
            </a:r>
          </a:p>
        </p:txBody>
      </p:sp>
    </p:spTree>
    <p:extLst>
      <p:ext uri="{BB962C8B-B14F-4D97-AF65-F5344CB8AC3E}">
        <p14:creationId xmlns:p14="http://schemas.microsoft.com/office/powerpoint/2010/main" val="226778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470" grpId="0"/>
      <p:bldP spid="8304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114" y="4208585"/>
            <a:ext cx="3581400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Collection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Errors, inconsistency, redundant or duplicate data</a:t>
            </a:r>
            <a:endParaRPr lang="en-US" altLang="en-US" dirty="0"/>
          </a:p>
          <a:p>
            <a:pPr lvl="1">
              <a:defRPr/>
            </a:pPr>
            <a:r>
              <a:rPr lang="en-US" altLang="en-US" dirty="0"/>
              <a:t>Happens when merging data from heterogeneous sources</a:t>
            </a:r>
          </a:p>
          <a:p>
            <a:pPr lvl="1">
              <a:defRPr/>
            </a:pPr>
            <a:r>
              <a:rPr lang="en-US" altLang="en-US" dirty="0"/>
              <a:t>Examples: same person with multiple names (William/Bill)</a:t>
            </a:r>
          </a:p>
          <a:p>
            <a:pPr>
              <a:defRPr/>
            </a:pPr>
            <a:r>
              <a:rPr lang="en-US" altLang="en-US" dirty="0"/>
              <a:t>Solution: data cleaning</a:t>
            </a:r>
          </a:p>
          <a:p>
            <a:pPr lvl="1">
              <a:defRPr/>
            </a:pPr>
            <a:r>
              <a:rPr lang="en-US" altLang="en-US" dirty="0"/>
              <a:t>Tedious and time consuming</a:t>
            </a:r>
          </a:p>
          <a:p>
            <a:pPr lvl="1">
              <a:defRPr/>
            </a:pPr>
            <a:r>
              <a:rPr lang="en-US" altLang="en-US" dirty="0"/>
              <a:t>Some scripts may help</a:t>
            </a:r>
          </a:p>
          <a:p>
            <a:pPr lvl="1">
              <a:defRPr/>
            </a:pPr>
            <a:r>
              <a:rPr lang="en-US" altLang="en-US" dirty="0"/>
              <a:t>May need to choose different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6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Data as a Data Scientist?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26666" r="2499" b="26666"/>
          <a:stretch>
            <a:fillRect/>
          </a:stretch>
        </p:blipFill>
        <p:spPr bwMode="auto">
          <a:xfrm>
            <a:off x="228600" y="1828800"/>
            <a:ext cx="8686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7" y="3692525"/>
            <a:ext cx="700088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570787" y="4370388"/>
            <a:ext cx="14991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Arial" charset="0"/>
              </a:rPr>
              <a:t>Domain scientist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600" y="2362200"/>
            <a:ext cx="4268787" cy="274320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36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28600"/>
            <a:ext cx="8318500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Application Related Issues: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34304"/>
            <a:ext cx="7886700" cy="4351338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Why sampling: entire data is too expensive or time consuming to collect or process.</a:t>
            </a:r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</a:rPr>
              <a:t>Key Principle: samples representative of population (WHY?)</a:t>
            </a:r>
          </a:p>
          <a:p>
            <a:pPr>
              <a:defRPr/>
            </a:pPr>
            <a:r>
              <a:rPr lang="en-US" sz="2400" dirty="0"/>
              <a:t>Common sampling methods:</a:t>
            </a:r>
          </a:p>
          <a:p>
            <a:pPr lvl="1">
              <a:defRPr/>
            </a:pPr>
            <a:r>
              <a:rPr lang="en-US" sz="2000" dirty="0"/>
              <a:t>Simple random sampling </a:t>
            </a:r>
          </a:p>
          <a:p>
            <a:pPr lvl="1">
              <a:defRPr/>
            </a:pPr>
            <a:r>
              <a:rPr lang="en-US" sz="2000" dirty="0"/>
              <a:t>Stratified sampling (class balance issues)</a:t>
            </a:r>
          </a:p>
          <a:p>
            <a:pPr lvl="1">
              <a:defRPr/>
            </a:pPr>
            <a:r>
              <a:rPr lang="en-US" sz="2000" dirty="0"/>
              <a:t>Clustered sampling</a:t>
            </a:r>
          </a:p>
          <a:p>
            <a:pPr lvl="1">
              <a:defRPr/>
            </a:pPr>
            <a:r>
              <a:rPr lang="en-US" sz="2000" dirty="0"/>
              <a:t>Systematic (clustered) sampling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668838" y="4659313"/>
            <a:ext cx="1828800" cy="16002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1988" name="TextBox 5"/>
          <p:cNvSpPr txBox="1">
            <a:spLocks noChangeArrowheads="1"/>
          </p:cNvSpPr>
          <p:nvPr/>
        </p:nvSpPr>
        <p:spPr bwMode="auto">
          <a:xfrm>
            <a:off x="4614863" y="6243638"/>
            <a:ext cx="19383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b="0">
                <a:latin typeface="Arial" charset="0"/>
              </a:rPr>
              <a:t>Clustered sampling</a:t>
            </a:r>
          </a:p>
        </p:txBody>
      </p:sp>
      <p:sp>
        <p:nvSpPr>
          <p:cNvPr id="41989" name="Oval 6"/>
          <p:cNvSpPr>
            <a:spLocks noChangeAspect="1"/>
          </p:cNvSpPr>
          <p:nvPr/>
        </p:nvSpPr>
        <p:spPr bwMode="auto">
          <a:xfrm>
            <a:off x="4897438" y="49641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1990" name="Oval 7"/>
          <p:cNvSpPr>
            <a:spLocks noChangeAspect="1"/>
          </p:cNvSpPr>
          <p:nvPr/>
        </p:nvSpPr>
        <p:spPr bwMode="auto">
          <a:xfrm>
            <a:off x="4973638" y="48879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1991" name="Oval 8"/>
          <p:cNvSpPr>
            <a:spLocks noChangeAspect="1"/>
          </p:cNvSpPr>
          <p:nvPr/>
        </p:nvSpPr>
        <p:spPr bwMode="auto">
          <a:xfrm>
            <a:off x="5111750" y="4948238"/>
            <a:ext cx="90488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1992" name="Oval 9"/>
          <p:cNvSpPr>
            <a:spLocks noChangeAspect="1"/>
          </p:cNvSpPr>
          <p:nvPr/>
        </p:nvSpPr>
        <p:spPr bwMode="auto">
          <a:xfrm>
            <a:off x="5049838" y="48117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1993" name="Oval 10"/>
          <p:cNvSpPr>
            <a:spLocks noChangeAspect="1"/>
          </p:cNvSpPr>
          <p:nvPr/>
        </p:nvSpPr>
        <p:spPr bwMode="auto">
          <a:xfrm>
            <a:off x="5035550" y="5040313"/>
            <a:ext cx="90488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1994" name="Oval 11"/>
          <p:cNvSpPr>
            <a:spLocks noChangeAspect="1"/>
          </p:cNvSpPr>
          <p:nvPr/>
        </p:nvSpPr>
        <p:spPr bwMode="auto">
          <a:xfrm>
            <a:off x="5888038" y="51165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1995" name="Oval 12"/>
          <p:cNvSpPr>
            <a:spLocks noChangeAspect="1"/>
          </p:cNvSpPr>
          <p:nvPr/>
        </p:nvSpPr>
        <p:spPr bwMode="auto">
          <a:xfrm>
            <a:off x="5964238" y="50403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1996" name="Oval 13"/>
          <p:cNvSpPr>
            <a:spLocks noChangeAspect="1"/>
          </p:cNvSpPr>
          <p:nvPr/>
        </p:nvSpPr>
        <p:spPr bwMode="auto">
          <a:xfrm>
            <a:off x="6102350" y="5100638"/>
            <a:ext cx="90488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1997" name="Oval 14"/>
          <p:cNvSpPr>
            <a:spLocks noChangeAspect="1"/>
          </p:cNvSpPr>
          <p:nvPr/>
        </p:nvSpPr>
        <p:spPr bwMode="auto">
          <a:xfrm>
            <a:off x="6040438" y="49641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1998" name="Oval 15"/>
          <p:cNvSpPr>
            <a:spLocks noChangeAspect="1"/>
          </p:cNvSpPr>
          <p:nvPr/>
        </p:nvSpPr>
        <p:spPr bwMode="auto">
          <a:xfrm>
            <a:off x="6026150" y="5192713"/>
            <a:ext cx="90488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1999" name="Oval 16"/>
          <p:cNvSpPr>
            <a:spLocks noChangeAspect="1"/>
          </p:cNvSpPr>
          <p:nvPr/>
        </p:nvSpPr>
        <p:spPr bwMode="auto">
          <a:xfrm>
            <a:off x="5278438" y="54213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00" name="Oval 17"/>
          <p:cNvSpPr>
            <a:spLocks noChangeAspect="1"/>
          </p:cNvSpPr>
          <p:nvPr/>
        </p:nvSpPr>
        <p:spPr bwMode="auto">
          <a:xfrm>
            <a:off x="5354638" y="53451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01" name="Oval 18"/>
          <p:cNvSpPr>
            <a:spLocks noChangeAspect="1"/>
          </p:cNvSpPr>
          <p:nvPr/>
        </p:nvSpPr>
        <p:spPr bwMode="auto">
          <a:xfrm>
            <a:off x="5492750" y="5405438"/>
            <a:ext cx="90488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02" name="Oval 19"/>
          <p:cNvSpPr>
            <a:spLocks noChangeAspect="1"/>
          </p:cNvSpPr>
          <p:nvPr/>
        </p:nvSpPr>
        <p:spPr bwMode="auto">
          <a:xfrm>
            <a:off x="5430838" y="52689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03" name="Oval 20"/>
          <p:cNvSpPr>
            <a:spLocks noChangeAspect="1"/>
          </p:cNvSpPr>
          <p:nvPr/>
        </p:nvSpPr>
        <p:spPr bwMode="auto">
          <a:xfrm>
            <a:off x="5416550" y="5497513"/>
            <a:ext cx="90488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04" name="Oval 26"/>
          <p:cNvSpPr>
            <a:spLocks noChangeAspect="1"/>
          </p:cNvSpPr>
          <p:nvPr/>
        </p:nvSpPr>
        <p:spPr bwMode="auto">
          <a:xfrm>
            <a:off x="4745038" y="54213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05" name="Oval 27"/>
          <p:cNvSpPr>
            <a:spLocks noChangeAspect="1"/>
          </p:cNvSpPr>
          <p:nvPr/>
        </p:nvSpPr>
        <p:spPr bwMode="auto">
          <a:xfrm>
            <a:off x="4821238" y="53451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06" name="Oval 28"/>
          <p:cNvSpPr>
            <a:spLocks noChangeAspect="1"/>
          </p:cNvSpPr>
          <p:nvPr/>
        </p:nvSpPr>
        <p:spPr bwMode="auto">
          <a:xfrm>
            <a:off x="4959350" y="5405438"/>
            <a:ext cx="90488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07" name="Oval 29"/>
          <p:cNvSpPr>
            <a:spLocks noChangeAspect="1"/>
          </p:cNvSpPr>
          <p:nvPr/>
        </p:nvSpPr>
        <p:spPr bwMode="auto">
          <a:xfrm>
            <a:off x="4897438" y="5268913"/>
            <a:ext cx="92075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08" name="Oval 30"/>
          <p:cNvSpPr>
            <a:spLocks noChangeAspect="1"/>
          </p:cNvSpPr>
          <p:nvPr/>
        </p:nvSpPr>
        <p:spPr bwMode="auto">
          <a:xfrm>
            <a:off x="4883150" y="5497513"/>
            <a:ext cx="90488" cy="90487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770688" y="4664075"/>
            <a:ext cx="1828800" cy="16002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2010" name="TextBox 32"/>
          <p:cNvSpPr txBox="1">
            <a:spLocks noChangeArrowheads="1"/>
          </p:cNvSpPr>
          <p:nvPr/>
        </p:nvSpPr>
        <p:spPr bwMode="auto">
          <a:xfrm>
            <a:off x="6678613" y="6248400"/>
            <a:ext cx="20843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b="0">
                <a:latin typeface="Arial" charset="0"/>
              </a:rPr>
              <a:t>Systematic clustered sampling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6770688" y="4673600"/>
          <a:ext cx="1828800" cy="1590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533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338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022" name="Oval 61"/>
          <p:cNvSpPr>
            <a:spLocks noChangeAspect="1"/>
          </p:cNvSpPr>
          <p:nvPr/>
        </p:nvSpPr>
        <p:spPr bwMode="auto">
          <a:xfrm>
            <a:off x="8153400" y="60039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23" name="Oval 62"/>
          <p:cNvSpPr>
            <a:spLocks noChangeAspect="1"/>
          </p:cNvSpPr>
          <p:nvPr/>
        </p:nvSpPr>
        <p:spPr bwMode="auto">
          <a:xfrm>
            <a:off x="8229600" y="59277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24" name="Oval 65"/>
          <p:cNvSpPr>
            <a:spLocks noChangeAspect="1"/>
          </p:cNvSpPr>
          <p:nvPr/>
        </p:nvSpPr>
        <p:spPr bwMode="auto">
          <a:xfrm>
            <a:off x="8229600" y="60801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25" name="Oval 66"/>
          <p:cNvSpPr>
            <a:spLocks noChangeAspect="1"/>
          </p:cNvSpPr>
          <p:nvPr/>
        </p:nvSpPr>
        <p:spPr bwMode="auto">
          <a:xfrm>
            <a:off x="6919913" y="4876800"/>
            <a:ext cx="90487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26" name="Oval 67"/>
          <p:cNvSpPr>
            <a:spLocks noChangeAspect="1"/>
          </p:cNvSpPr>
          <p:nvPr/>
        </p:nvSpPr>
        <p:spPr bwMode="auto">
          <a:xfrm>
            <a:off x="6996113" y="4800600"/>
            <a:ext cx="90487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27" name="Oval 68"/>
          <p:cNvSpPr>
            <a:spLocks noChangeAspect="1"/>
          </p:cNvSpPr>
          <p:nvPr/>
        </p:nvSpPr>
        <p:spPr bwMode="auto">
          <a:xfrm>
            <a:off x="6996113" y="4953000"/>
            <a:ext cx="90487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28" name="Oval 69"/>
          <p:cNvSpPr>
            <a:spLocks noChangeAspect="1"/>
          </p:cNvSpPr>
          <p:nvPr/>
        </p:nvSpPr>
        <p:spPr bwMode="auto">
          <a:xfrm>
            <a:off x="7772400" y="51657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29" name="Oval 70"/>
          <p:cNvSpPr>
            <a:spLocks noChangeAspect="1"/>
          </p:cNvSpPr>
          <p:nvPr/>
        </p:nvSpPr>
        <p:spPr bwMode="auto">
          <a:xfrm>
            <a:off x="7848600" y="50895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30" name="Oval 71"/>
          <p:cNvSpPr>
            <a:spLocks noChangeAspect="1"/>
          </p:cNvSpPr>
          <p:nvPr/>
        </p:nvSpPr>
        <p:spPr bwMode="auto">
          <a:xfrm>
            <a:off x="7848600" y="52419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31" name="Oval 72"/>
          <p:cNvSpPr>
            <a:spLocks noChangeAspect="1"/>
          </p:cNvSpPr>
          <p:nvPr/>
        </p:nvSpPr>
        <p:spPr bwMode="auto">
          <a:xfrm>
            <a:off x="7315200" y="56991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32" name="Oval 73"/>
          <p:cNvSpPr>
            <a:spLocks noChangeAspect="1"/>
          </p:cNvSpPr>
          <p:nvPr/>
        </p:nvSpPr>
        <p:spPr bwMode="auto">
          <a:xfrm>
            <a:off x="7391400" y="56229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33" name="Oval 74"/>
          <p:cNvSpPr>
            <a:spLocks noChangeAspect="1"/>
          </p:cNvSpPr>
          <p:nvPr/>
        </p:nvSpPr>
        <p:spPr bwMode="auto">
          <a:xfrm>
            <a:off x="7391400" y="57753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361950" y="4664075"/>
            <a:ext cx="1828800" cy="16002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2035" name="TextBox 76"/>
          <p:cNvSpPr txBox="1">
            <a:spLocks noChangeArrowheads="1"/>
          </p:cNvSpPr>
          <p:nvPr/>
        </p:nvSpPr>
        <p:spPr bwMode="auto">
          <a:xfrm>
            <a:off x="76200" y="6248400"/>
            <a:ext cx="2439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b="0">
                <a:latin typeface="Arial" charset="0"/>
              </a:rPr>
              <a:t>Simple random sampling</a:t>
            </a:r>
          </a:p>
        </p:txBody>
      </p:sp>
      <p:sp>
        <p:nvSpPr>
          <p:cNvPr id="42036" name="Oval 77"/>
          <p:cNvSpPr>
            <a:spLocks noChangeAspect="1"/>
          </p:cNvSpPr>
          <p:nvPr/>
        </p:nvSpPr>
        <p:spPr bwMode="auto">
          <a:xfrm>
            <a:off x="611188" y="48609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37" name="Oval 78"/>
          <p:cNvSpPr>
            <a:spLocks noChangeAspect="1"/>
          </p:cNvSpPr>
          <p:nvPr/>
        </p:nvSpPr>
        <p:spPr bwMode="auto">
          <a:xfrm>
            <a:off x="900113" y="50133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38" name="Oval 79"/>
          <p:cNvSpPr>
            <a:spLocks noChangeAspect="1"/>
          </p:cNvSpPr>
          <p:nvPr/>
        </p:nvSpPr>
        <p:spPr bwMode="auto">
          <a:xfrm>
            <a:off x="534988" y="53181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39" name="Oval 80"/>
          <p:cNvSpPr>
            <a:spLocks noChangeAspect="1"/>
          </p:cNvSpPr>
          <p:nvPr/>
        </p:nvSpPr>
        <p:spPr bwMode="auto">
          <a:xfrm>
            <a:off x="687388" y="56991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40" name="Oval 81"/>
          <p:cNvSpPr>
            <a:spLocks noChangeAspect="1"/>
          </p:cNvSpPr>
          <p:nvPr/>
        </p:nvSpPr>
        <p:spPr bwMode="auto">
          <a:xfrm>
            <a:off x="1738313" y="54705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41" name="Oval 82"/>
          <p:cNvSpPr>
            <a:spLocks noChangeAspect="1"/>
          </p:cNvSpPr>
          <p:nvPr/>
        </p:nvSpPr>
        <p:spPr bwMode="auto">
          <a:xfrm>
            <a:off x="1373188" y="56991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42" name="Oval 83"/>
          <p:cNvSpPr>
            <a:spLocks noChangeAspect="1"/>
          </p:cNvSpPr>
          <p:nvPr/>
        </p:nvSpPr>
        <p:spPr bwMode="auto">
          <a:xfrm>
            <a:off x="1814513" y="58515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43" name="Oval 84"/>
          <p:cNvSpPr>
            <a:spLocks noChangeAspect="1"/>
          </p:cNvSpPr>
          <p:nvPr/>
        </p:nvSpPr>
        <p:spPr bwMode="auto">
          <a:xfrm>
            <a:off x="1890713" y="4876800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44" name="Oval 85"/>
          <p:cNvSpPr>
            <a:spLocks noChangeAspect="1"/>
          </p:cNvSpPr>
          <p:nvPr/>
        </p:nvSpPr>
        <p:spPr bwMode="auto">
          <a:xfrm>
            <a:off x="1144588" y="6080125"/>
            <a:ext cx="92075" cy="9207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2535238" y="4648200"/>
            <a:ext cx="1828800" cy="16002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2046" name="TextBox 87"/>
          <p:cNvSpPr txBox="1">
            <a:spLocks noChangeArrowheads="1"/>
          </p:cNvSpPr>
          <p:nvPr/>
        </p:nvSpPr>
        <p:spPr bwMode="auto">
          <a:xfrm>
            <a:off x="2514600" y="6248400"/>
            <a:ext cx="18716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b="0">
                <a:latin typeface="Arial" charset="0"/>
              </a:rPr>
              <a:t>Stratified sampling</a:t>
            </a:r>
          </a:p>
        </p:txBody>
      </p:sp>
      <p:sp>
        <p:nvSpPr>
          <p:cNvPr id="42047" name="Oval 88"/>
          <p:cNvSpPr>
            <a:spLocks noChangeAspect="1"/>
          </p:cNvSpPr>
          <p:nvPr/>
        </p:nvSpPr>
        <p:spPr bwMode="auto">
          <a:xfrm>
            <a:off x="2786063" y="4846638"/>
            <a:ext cx="90487" cy="90487"/>
          </a:xfrm>
          <a:prstGeom prst="ellipse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48" name="Oval 89"/>
          <p:cNvSpPr>
            <a:spLocks noChangeAspect="1"/>
          </p:cNvSpPr>
          <p:nvPr/>
        </p:nvSpPr>
        <p:spPr bwMode="auto">
          <a:xfrm>
            <a:off x="3074988" y="4999038"/>
            <a:ext cx="92075" cy="90487"/>
          </a:xfrm>
          <a:prstGeom prst="ellipse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49" name="Oval 90"/>
          <p:cNvSpPr>
            <a:spLocks noChangeAspect="1"/>
          </p:cNvSpPr>
          <p:nvPr/>
        </p:nvSpPr>
        <p:spPr bwMode="auto">
          <a:xfrm>
            <a:off x="2709863" y="5303838"/>
            <a:ext cx="90487" cy="9048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50" name="Oval 91"/>
          <p:cNvSpPr>
            <a:spLocks noChangeAspect="1"/>
          </p:cNvSpPr>
          <p:nvPr/>
        </p:nvSpPr>
        <p:spPr bwMode="auto">
          <a:xfrm>
            <a:off x="2862263" y="5684838"/>
            <a:ext cx="90487" cy="90487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51" name="Oval 92"/>
          <p:cNvSpPr>
            <a:spLocks noChangeAspect="1"/>
          </p:cNvSpPr>
          <p:nvPr/>
        </p:nvSpPr>
        <p:spPr bwMode="auto">
          <a:xfrm>
            <a:off x="3913188" y="5456238"/>
            <a:ext cx="92075" cy="90487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52" name="Oval 93"/>
          <p:cNvSpPr>
            <a:spLocks noChangeAspect="1"/>
          </p:cNvSpPr>
          <p:nvPr/>
        </p:nvSpPr>
        <p:spPr bwMode="auto">
          <a:xfrm>
            <a:off x="3548063" y="5684838"/>
            <a:ext cx="90487" cy="90487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53" name="Oval 94"/>
          <p:cNvSpPr>
            <a:spLocks noChangeAspect="1"/>
          </p:cNvSpPr>
          <p:nvPr/>
        </p:nvSpPr>
        <p:spPr bwMode="auto">
          <a:xfrm>
            <a:off x="3989388" y="5837238"/>
            <a:ext cx="92075" cy="90487"/>
          </a:xfrm>
          <a:prstGeom prst="ellipse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54" name="Oval 95"/>
          <p:cNvSpPr>
            <a:spLocks noChangeAspect="1"/>
          </p:cNvSpPr>
          <p:nvPr/>
        </p:nvSpPr>
        <p:spPr bwMode="auto">
          <a:xfrm>
            <a:off x="4065588" y="4860925"/>
            <a:ext cx="92075" cy="9207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2055" name="Oval 96"/>
          <p:cNvSpPr>
            <a:spLocks noChangeAspect="1"/>
          </p:cNvSpPr>
          <p:nvPr/>
        </p:nvSpPr>
        <p:spPr bwMode="auto">
          <a:xfrm>
            <a:off x="3319463" y="6065838"/>
            <a:ext cx="90487" cy="90487"/>
          </a:xfrm>
          <a:prstGeom prst="ellipse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4F6F6-493E-AC43-A92A-6B6D93F627C0}"/>
              </a:ext>
            </a:extLst>
          </p:cNvPr>
          <p:cNvSpPr txBox="1"/>
          <p:nvPr/>
        </p:nvSpPr>
        <p:spPr>
          <a:xfrm>
            <a:off x="7518355" y="16340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92463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1988" grpId="0"/>
      <p:bldP spid="41989" grpId="0" animBg="1"/>
      <p:bldP spid="41990" grpId="0" animBg="1"/>
      <p:bldP spid="41991" grpId="0" animBg="1"/>
      <p:bldP spid="41992" grpId="0" animBg="1"/>
      <p:bldP spid="41993" grpId="0" animBg="1"/>
      <p:bldP spid="41994" grpId="0" animBg="1"/>
      <p:bldP spid="41995" grpId="0" animBg="1"/>
      <p:bldP spid="41996" grpId="0" animBg="1"/>
      <p:bldP spid="41997" grpId="0" animBg="1"/>
      <p:bldP spid="41998" grpId="0" animBg="1"/>
      <p:bldP spid="41999" grpId="0" animBg="1"/>
      <p:bldP spid="42000" grpId="0" animBg="1"/>
      <p:bldP spid="42001" grpId="0" animBg="1"/>
      <p:bldP spid="42002" grpId="0" animBg="1"/>
      <p:bldP spid="42003" grpId="0" animBg="1"/>
      <p:bldP spid="42004" grpId="0" animBg="1"/>
      <p:bldP spid="42005" grpId="0" animBg="1"/>
      <p:bldP spid="42006" grpId="0" animBg="1"/>
      <p:bldP spid="42007" grpId="0" animBg="1"/>
      <p:bldP spid="42008" grpId="0" animBg="1"/>
      <p:bldP spid="32" grpId="0" animBg="1"/>
      <p:bldP spid="42010" grpId="0"/>
      <p:bldP spid="42022" grpId="0" animBg="1"/>
      <p:bldP spid="42023" grpId="0" animBg="1"/>
      <p:bldP spid="42024" grpId="0" animBg="1"/>
      <p:bldP spid="42025" grpId="0" animBg="1"/>
      <p:bldP spid="42026" grpId="0" animBg="1"/>
      <p:bldP spid="42027" grpId="0" animBg="1"/>
      <p:bldP spid="42028" grpId="0" animBg="1"/>
      <p:bldP spid="42029" grpId="0" animBg="1"/>
      <p:bldP spid="42030" grpId="0" animBg="1"/>
      <p:bldP spid="42031" grpId="0" animBg="1"/>
      <p:bldP spid="42032" grpId="0" animBg="1"/>
      <p:bldP spid="42033" grpId="0" animBg="1"/>
      <p:bldP spid="76" grpId="0" animBg="1"/>
      <p:bldP spid="42035" grpId="0"/>
      <p:bldP spid="42036" grpId="0" animBg="1"/>
      <p:bldP spid="42037" grpId="0" animBg="1"/>
      <p:bldP spid="42038" grpId="0" animBg="1"/>
      <p:bldP spid="42039" grpId="0" animBg="1"/>
      <p:bldP spid="42040" grpId="0" animBg="1"/>
      <p:bldP spid="42041" grpId="0" animBg="1"/>
      <p:bldP spid="42042" grpId="0" animBg="1"/>
      <p:bldP spid="42043" grpId="0" animBg="1"/>
      <p:bldP spid="42044" grpId="0" animBg="1"/>
      <p:bldP spid="87" grpId="0" animBg="1"/>
      <p:bldP spid="42046" grpId="0"/>
      <p:bldP spid="42047" grpId="0" animBg="1"/>
      <p:bldP spid="42048" grpId="0" animBg="1"/>
      <p:bldP spid="42049" grpId="0" animBg="1"/>
      <p:bldP spid="42050" grpId="0" animBg="1"/>
      <p:bldP spid="42051" grpId="0" animBg="1"/>
      <p:bldP spid="42052" grpId="0" animBg="1"/>
      <p:bldP spid="42053" grpId="0" animBg="1"/>
      <p:bldP spid="42054" grpId="0" animBg="1"/>
      <p:bldP spid="420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  <a:p>
            <a:r>
              <a:rPr lang="en-US" dirty="0"/>
              <a:t>How to view data as a data scientist?</a:t>
            </a:r>
          </a:p>
          <a:p>
            <a:r>
              <a:rPr lang="en-US" dirty="0"/>
              <a:t>Preprocessing and data cleaning</a:t>
            </a:r>
          </a:p>
          <a:p>
            <a:r>
              <a:rPr lang="en-US" dirty="0"/>
              <a:t>Feature selection, extraction, engineering</a:t>
            </a:r>
          </a:p>
          <a:p>
            <a:r>
              <a:rPr lang="en-US" dirty="0"/>
              <a:t>Exploring data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85881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0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1" r="13287"/>
          <a:stretch>
            <a:fillRect/>
          </a:stretch>
        </p:blipFill>
        <p:spPr bwMode="auto">
          <a:xfrm>
            <a:off x="3962400" y="2895600"/>
            <a:ext cx="1905000" cy="190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28600"/>
            <a:ext cx="8318500" cy="838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Application Related Issues: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6067"/>
            <a:ext cx="7886700" cy="4351338"/>
          </a:xfrm>
        </p:spPr>
        <p:txBody>
          <a:bodyPr/>
          <a:lstStyle/>
          <a:p>
            <a:pPr>
              <a:defRPr/>
            </a:pPr>
            <a:r>
              <a:rPr lang="en-US" dirty="0"/>
              <a:t>Common mistakes related with sampling</a:t>
            </a:r>
          </a:p>
          <a:p>
            <a:pPr lvl="1">
              <a:defRPr/>
            </a:pPr>
            <a:r>
              <a:rPr lang="en-US" dirty="0"/>
              <a:t>Insufficient number of samples to reveal patterns</a:t>
            </a:r>
          </a:p>
          <a:p>
            <a:pPr lvl="1">
              <a:defRPr/>
            </a:pPr>
            <a:r>
              <a:rPr lang="en-US" dirty="0"/>
              <a:t>Samples are biased towards some sub-group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64" name="Picture 10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r="12462"/>
          <a:stretch>
            <a:fillRect/>
          </a:stretch>
        </p:blipFill>
        <p:spPr bwMode="auto">
          <a:xfrm>
            <a:off x="304800" y="2971800"/>
            <a:ext cx="1722438" cy="167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5" name="Picture 10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13898" r="14546" b="11060"/>
          <a:stretch>
            <a:fillRect/>
          </a:stretch>
        </p:blipFill>
        <p:spPr bwMode="auto">
          <a:xfrm>
            <a:off x="2079625" y="3168650"/>
            <a:ext cx="1806575" cy="135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3014" name="TextBox 98"/>
          <p:cNvSpPr txBox="1">
            <a:spLocks noChangeArrowheads="1"/>
          </p:cNvSpPr>
          <p:nvPr/>
        </p:nvSpPr>
        <p:spPr bwMode="auto">
          <a:xfrm>
            <a:off x="566738" y="4416425"/>
            <a:ext cx="1109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>
                <a:latin typeface="Arial" charset="0"/>
              </a:rPr>
              <a:t>8000 points</a:t>
            </a:r>
          </a:p>
        </p:txBody>
      </p:sp>
      <p:sp>
        <p:nvSpPr>
          <p:cNvPr id="43015" name="TextBox 99"/>
          <p:cNvSpPr txBox="1">
            <a:spLocks noChangeArrowheads="1"/>
          </p:cNvSpPr>
          <p:nvPr/>
        </p:nvSpPr>
        <p:spPr bwMode="auto">
          <a:xfrm>
            <a:off x="2395538" y="4416425"/>
            <a:ext cx="1109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>
                <a:latin typeface="Arial" charset="0"/>
              </a:rPr>
              <a:t>2000 points</a:t>
            </a:r>
          </a:p>
        </p:txBody>
      </p:sp>
      <p:sp>
        <p:nvSpPr>
          <p:cNvPr id="43016" name="TextBox 100"/>
          <p:cNvSpPr txBox="1">
            <a:spLocks noChangeArrowheads="1"/>
          </p:cNvSpPr>
          <p:nvPr/>
        </p:nvSpPr>
        <p:spPr bwMode="auto">
          <a:xfrm>
            <a:off x="4295775" y="4413250"/>
            <a:ext cx="1009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>
                <a:latin typeface="Arial" charset="0"/>
              </a:rPr>
              <a:t>500 points</a:t>
            </a:r>
          </a:p>
        </p:txBody>
      </p:sp>
      <p:pic>
        <p:nvPicPr>
          <p:cNvPr id="43017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4"/>
          <a:stretch>
            <a:fillRect/>
          </a:stretch>
        </p:blipFill>
        <p:spPr bwMode="auto">
          <a:xfrm rot="5400000">
            <a:off x="1362869" y="4418806"/>
            <a:ext cx="2359025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Connector 23"/>
          <p:cNvCxnSpPr/>
          <p:nvPr/>
        </p:nvCxnSpPr>
        <p:spPr bwMode="auto">
          <a:xfrm>
            <a:off x="2582863" y="4999038"/>
            <a:ext cx="0" cy="15525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>
            <a:off x="2125663" y="5002213"/>
            <a:ext cx="0" cy="155257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3020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5" y="3124200"/>
            <a:ext cx="253365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1" name="TextBox 25"/>
          <p:cNvSpPr txBox="1">
            <a:spLocks noChangeArrowheads="1"/>
          </p:cNvSpPr>
          <p:nvPr/>
        </p:nvSpPr>
        <p:spPr bwMode="auto">
          <a:xfrm>
            <a:off x="6096000" y="4652963"/>
            <a:ext cx="2692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>
                <a:latin typeface="Arial" charset="0"/>
              </a:rPr>
              <a:t>2016 election result by counties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6475" y="4648200"/>
            <a:ext cx="13303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dirty="0">
                <a:solidFill>
                  <a:schemeClr val="accent1">
                    <a:lumMod val="75000"/>
                  </a:schemeClr>
                </a:solidFill>
              </a:rPr>
              <a:t>Best threshold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19125" y="4648200"/>
            <a:ext cx="1666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>
                <a:solidFill>
                  <a:srgbClr val="00B050"/>
                </a:solidFill>
                <a:latin typeface="Arial" charset="0"/>
              </a:rPr>
              <a:t>Selected 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B9DC0-A967-9C47-B9B3-4A413082B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2866" y="4982113"/>
            <a:ext cx="2289321" cy="1442966"/>
          </a:xfrm>
          <a:prstGeom prst="rect">
            <a:avLst/>
          </a:prstGeom>
        </p:spPr>
      </p:pic>
      <p:sp>
        <p:nvSpPr>
          <p:cNvPr id="21" name="TextBox 25">
            <a:extLst>
              <a:ext uri="{FF2B5EF4-FFF2-40B4-BE49-F238E27FC236}">
                <a16:creationId xmlns:a16="http://schemas.microsoft.com/office/drawing/2014/main" id="{F740204D-B54B-7240-AAED-25FC80AB5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7036" y="6364104"/>
            <a:ext cx="25330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b="0" dirty="0">
                <a:latin typeface="Arial" charset="0"/>
              </a:rPr>
              <a:t>2016 election result by States</a:t>
            </a:r>
          </a:p>
        </p:txBody>
      </p:sp>
    </p:spTree>
    <p:extLst>
      <p:ext uri="{BB962C8B-B14F-4D97-AF65-F5344CB8AC3E}">
        <p14:creationId xmlns:p14="http://schemas.microsoft.com/office/powerpoint/2010/main" val="118076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4" grpId="0"/>
      <p:bldP spid="43015" grpId="0"/>
      <p:bldP spid="43016" grpId="0"/>
      <p:bldP spid="43021" grpId="0"/>
      <p:bldP spid="4" grpId="0"/>
      <p:bldP spid="19" grpId="0"/>
      <p:bldP spid="21" grpId="0"/>
      <p:bldP spid="2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Feature Transformation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DABA13-910C-2220-AE90-A73E205E1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1: Predicting Housing Prices</a:t>
            </a:r>
          </a:p>
          <a:p>
            <a:pPr marL="0" indent="0">
              <a:buNone/>
            </a:pPr>
            <a:r>
              <a:rPr lang="en-US" dirty="0"/>
              <a:t>Dataset has the following features: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Footage (in hundreds of square feet)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 Built (year the house was constructed)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(in thousands of dollars)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7FD261-F36D-461D-6453-AE17268BF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306740"/>
              </p:ext>
            </p:extLst>
          </p:nvPr>
        </p:nvGraphicFramePr>
        <p:xfrm>
          <a:off x="966650" y="4001294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252516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46378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7453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Square Footage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20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1995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16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23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1437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AD6990A-C094-628A-1078-37191A6116A8}"/>
              </a:ext>
            </a:extLst>
          </p:cNvPr>
          <p:cNvSpPr txBox="1"/>
          <p:nvPr/>
        </p:nvSpPr>
        <p:spPr>
          <a:xfrm>
            <a:off x="3259727" y="564614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in scales !!! </a:t>
            </a:r>
          </a:p>
        </p:txBody>
      </p:sp>
    </p:spTree>
    <p:extLst>
      <p:ext uri="{BB962C8B-B14F-4D97-AF65-F5344CB8AC3E}">
        <p14:creationId xmlns:p14="http://schemas.microsoft.com/office/powerpoint/2010/main" val="206018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09978-D5A6-FD83-8CA6-2B0F8AC79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53143"/>
            <a:ext cx="7886700" cy="55238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functions: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log(x), e</a:t>
            </a:r>
            <a:r>
              <a:rPr lang="en-US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|x|</a:t>
            </a:r>
          </a:p>
          <a:p>
            <a:pPr>
              <a:defRPr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pPr lvl="1"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unify value ranges for features</a:t>
            </a:r>
          </a:p>
          <a:p>
            <a:pPr lvl="1"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 </a:t>
            </a:r>
            <a:r>
              <a:rPr lang="mr-IN" altLang="en-US" sz="2000" dirty="0">
                <a:latin typeface="Times New Roman" panose="02020603050405020304" pitchFamily="18" charset="0"/>
              </a:rPr>
              <a:t>–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subtract mean, divided by standard deviation</a:t>
            </a:r>
          </a:p>
          <a:p>
            <a:pPr lvl="1"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Or, (x-min)/(max-min)</a:t>
            </a:r>
          </a:p>
          <a:p>
            <a:pPr marL="457200" lvl="1" indent="0">
              <a:buNone/>
              <a:defRPr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impacts of outliers</a:t>
            </a:r>
          </a:p>
          <a:p>
            <a:pPr lvl="1"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median instead of mean</a:t>
            </a:r>
          </a:p>
          <a:p>
            <a:pPr lvl="1"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absolute standard deviation</a:t>
            </a:r>
          </a:p>
          <a:p>
            <a:pPr lvl="1"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 what transformation to use?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98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Discretization Continuous Attributes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alt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447800" y="38100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/>
              <a:t>Data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876800" y="38100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/>
              <a:t>Equal interval width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838200" y="6019800"/>
            <a:ext cx="27432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dirty="0"/>
              <a:t>Equal frequency (Percentile)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334000" y="60198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dirty="0"/>
              <a:t>K-means clustering</a:t>
            </a:r>
          </a:p>
        </p:txBody>
      </p:sp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AD2F00-586D-D84C-A815-04ED7F65ABA3}"/>
              </a:ext>
            </a:extLst>
          </p:cNvPr>
          <p:cNvSpPr txBox="1"/>
          <p:nvPr/>
        </p:nvSpPr>
        <p:spPr>
          <a:xfrm>
            <a:off x="168812" y="310192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1591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83510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57B7-9798-4A4A-8A12-94F195FDF8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09751-10ED-D84B-AD32-D66269F241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Reminder: what is feature?</a:t>
            </a:r>
          </a:p>
        </p:txBody>
      </p:sp>
    </p:spTree>
    <p:extLst>
      <p:ext uri="{BB962C8B-B14F-4D97-AF65-F5344CB8AC3E}">
        <p14:creationId xmlns:p14="http://schemas.microsoft.com/office/powerpoint/2010/main" val="2956014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Selection, Extraction, and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preprocessing features?</a:t>
            </a:r>
          </a:p>
          <a:p>
            <a:pPr lvl="1"/>
            <a:r>
              <a:rPr lang="en-US" dirty="0"/>
              <a:t>Good features + simple model = Good result</a:t>
            </a:r>
          </a:p>
          <a:p>
            <a:pPr lvl="1"/>
            <a:r>
              <a:rPr lang="en-US" dirty="0"/>
              <a:t>Features in raw data often not good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Issues:</a:t>
            </a:r>
          </a:p>
          <a:p>
            <a:pPr lvl="1"/>
            <a:r>
              <a:rPr lang="en-US" dirty="0"/>
              <a:t>Too many features (dimensionality reduction)</a:t>
            </a:r>
          </a:p>
          <a:p>
            <a:pPr lvl="1"/>
            <a:r>
              <a:rPr lang="en-US" dirty="0"/>
              <a:t>Features not effective in task (handcraft feature, feature engineering)</a:t>
            </a:r>
          </a:p>
          <a:p>
            <a:pPr lvl="1"/>
            <a:r>
              <a:rPr lang="en-US" dirty="0"/>
              <a:t>Too hard to handcraft features (feature learning, deep learning)</a:t>
            </a:r>
          </a:p>
        </p:txBody>
      </p:sp>
    </p:spTree>
    <p:extLst>
      <p:ext uri="{BB962C8B-B14F-4D97-AF65-F5344CB8AC3E}">
        <p14:creationId xmlns:p14="http://schemas.microsoft.com/office/powerpoint/2010/main" val="2238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CAF5-D57E-5086-5102-2D2F583D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861" y="240032"/>
            <a:ext cx="7886700" cy="103695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2 : Customer Purchase Prediction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4F8DE9-D87E-BF11-7224-83679E71E9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755915"/>
              </p:ext>
            </p:extLst>
          </p:nvPr>
        </p:nvGraphicFramePr>
        <p:xfrm>
          <a:off x="274322" y="1276986"/>
          <a:ext cx="8595356" cy="304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908">
                  <a:extLst>
                    <a:ext uri="{9D8B030D-6E8A-4147-A177-3AD203B41FA5}">
                      <a16:colId xmlns:a16="http://schemas.microsoft.com/office/drawing/2014/main" val="2240656371"/>
                    </a:ext>
                  </a:extLst>
                </a:gridCol>
                <a:gridCol w="1227908">
                  <a:extLst>
                    <a:ext uri="{9D8B030D-6E8A-4147-A177-3AD203B41FA5}">
                      <a16:colId xmlns:a16="http://schemas.microsoft.com/office/drawing/2014/main" val="3927519173"/>
                    </a:ext>
                  </a:extLst>
                </a:gridCol>
                <a:gridCol w="1227908">
                  <a:extLst>
                    <a:ext uri="{9D8B030D-6E8A-4147-A177-3AD203B41FA5}">
                      <a16:colId xmlns:a16="http://schemas.microsoft.com/office/drawing/2014/main" val="1729973602"/>
                    </a:ext>
                  </a:extLst>
                </a:gridCol>
                <a:gridCol w="1227908">
                  <a:extLst>
                    <a:ext uri="{9D8B030D-6E8A-4147-A177-3AD203B41FA5}">
                      <a16:colId xmlns:a16="http://schemas.microsoft.com/office/drawing/2014/main" val="3337732092"/>
                    </a:ext>
                  </a:extLst>
                </a:gridCol>
                <a:gridCol w="1227908">
                  <a:extLst>
                    <a:ext uri="{9D8B030D-6E8A-4147-A177-3AD203B41FA5}">
                      <a16:colId xmlns:a16="http://schemas.microsoft.com/office/drawing/2014/main" val="1448664229"/>
                    </a:ext>
                  </a:extLst>
                </a:gridCol>
                <a:gridCol w="792482">
                  <a:extLst>
                    <a:ext uri="{9D8B030D-6E8A-4147-A177-3AD203B41FA5}">
                      <a16:colId xmlns:a16="http://schemas.microsoft.com/office/drawing/2014/main" val="838702222"/>
                    </a:ext>
                  </a:extLst>
                </a:gridCol>
                <a:gridCol w="1663334">
                  <a:extLst>
                    <a:ext uri="{9D8B030D-6E8A-4147-A177-3AD203B41FA5}">
                      <a16:colId xmlns:a16="http://schemas.microsoft.com/office/drawing/2014/main" val="4229446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Monthly 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Annual 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Purchases Last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Purchase Amount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Expenditure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36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$3,000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$36,000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$50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$250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73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$4,500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$54,000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238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$2,800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$33,000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510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$5,300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$62,000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$1080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00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$3,500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$43,000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$360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84520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F77B082-CFCC-2004-5E41-6A5EA8952461}"/>
              </a:ext>
            </a:extLst>
          </p:cNvPr>
          <p:cNvSpPr txBox="1"/>
          <p:nvPr/>
        </p:nvSpPr>
        <p:spPr>
          <a:xfrm>
            <a:off x="635725" y="4600921"/>
            <a:ext cx="515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Which Features are Redundant?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A043E-B74D-6592-2AFB-6C76A723CFBE}"/>
              </a:ext>
            </a:extLst>
          </p:cNvPr>
          <p:cNvSpPr txBox="1"/>
          <p:nvPr/>
        </p:nvSpPr>
        <p:spPr>
          <a:xfrm>
            <a:off x="635725" y="5257848"/>
            <a:ext cx="365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Monthly Income</a:t>
            </a:r>
            <a:r>
              <a:rPr lang="en-US" dirty="0">
                <a:solidFill>
                  <a:srgbClr val="00B0F0"/>
                </a:solidFill>
              </a:rPr>
              <a:t> and </a:t>
            </a:r>
            <a:r>
              <a:rPr lang="en-US" b="1" dirty="0">
                <a:solidFill>
                  <a:srgbClr val="00B0F0"/>
                </a:solidFill>
              </a:rPr>
              <a:t>Annual 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56011-1645-EE3A-78C3-647BB2458510}"/>
              </a:ext>
            </a:extLst>
          </p:cNvPr>
          <p:cNvSpPr txBox="1"/>
          <p:nvPr/>
        </p:nvSpPr>
        <p:spPr>
          <a:xfrm>
            <a:off x="635725" y="5627180"/>
            <a:ext cx="5263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Total Expenditure</a:t>
            </a:r>
            <a:r>
              <a:rPr lang="en-US" dirty="0">
                <a:solidFill>
                  <a:srgbClr val="00B0F0"/>
                </a:solidFill>
              </a:rPr>
              <a:t> and </a:t>
            </a:r>
            <a:r>
              <a:rPr lang="en-US" b="1" dirty="0">
                <a:solidFill>
                  <a:srgbClr val="00B0F0"/>
                </a:solidFill>
              </a:rPr>
              <a:t>Number of Purchases Last Year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65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3659-AAC7-3B4F-9201-05105019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Porcupine Problem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06E242-3FFA-0448-8B6E-44A837B54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53851"/>
          </a:xfrm>
        </p:spPr>
        <p:txBody>
          <a:bodyPr>
            <a:normAutofit/>
          </a:bodyPr>
          <a:lstStyle/>
          <a:p>
            <a:r>
              <a:rPr lang="en-US" sz="2000" dirty="0"/>
              <a:t>The "Porcupine Problem" is a metaphor used to describe a challenge related to the </a:t>
            </a:r>
            <a:r>
              <a:rPr lang="en-US" sz="2000" b="1" dirty="0"/>
              <a:t>curse of dimensionality</a:t>
            </a:r>
            <a:r>
              <a:rPr lang="en-US" sz="2000" dirty="0"/>
              <a:t> in high-dimensional spaces.</a:t>
            </a:r>
          </a:p>
          <a:p>
            <a:r>
              <a:rPr lang="en-US" sz="2000" dirty="0"/>
              <a:t>Imagine a high-dimensional unit sphere (like a sphere in 3D, but extended to more dimensions). </a:t>
            </a:r>
          </a:p>
          <a:p>
            <a:r>
              <a:rPr lang="en-US" sz="2000" dirty="0"/>
              <a:t>As the number of dimensions increases, almost all the volume of the sphere becomes concentrated near the surface, rather than in the center.</a:t>
            </a:r>
          </a:p>
          <a:p>
            <a:r>
              <a:rPr lang="en-US" sz="2000" dirty="0"/>
              <a:t>Data points in high-dimensional space tend to lie near the surface of this "sphere," with the effect that they resemble the spines of a porcupine, sticking out in all directions.</a:t>
            </a:r>
          </a:p>
        </p:txBody>
      </p:sp>
    </p:spTree>
    <p:extLst>
      <p:ext uri="{BB962C8B-B14F-4D97-AF65-F5344CB8AC3E}">
        <p14:creationId xmlns:p14="http://schemas.microsoft.com/office/powerpoint/2010/main" val="24636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0493-1A47-2FEA-111E-07620D78B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90507"/>
            <a:ext cx="7886700" cy="4995589"/>
          </a:xfrm>
        </p:spPr>
        <p:txBody>
          <a:bodyPr/>
          <a:lstStyle/>
          <a:p>
            <a:r>
              <a:rPr lang="en-US" sz="2000" dirty="0"/>
              <a:t>This geometric property implies that in high-dimensional spaces, almost all points are "far away" from each other, and the notion of "nearest neighbors" becomes less meaningful.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tar with points and points&#10;&#10;Description automatically generated with medium confidence">
            <a:extLst>
              <a:ext uri="{FF2B5EF4-FFF2-40B4-BE49-F238E27FC236}">
                <a16:creationId xmlns:a16="http://schemas.microsoft.com/office/drawing/2014/main" id="{09CFB617-D261-9520-7205-EB26B293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53" y="1894470"/>
            <a:ext cx="3552278" cy="3346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70EBF-8FD7-9F38-4CE4-FCE0F6075EE4}"/>
              </a:ext>
            </a:extLst>
          </p:cNvPr>
          <p:cNvSpPr txBox="1"/>
          <p:nvPr/>
        </p:nvSpPr>
        <p:spPr>
          <a:xfrm>
            <a:off x="480604" y="5901727"/>
            <a:ext cx="79667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Shanmugapriya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B. "Clustering Algorithms for High Dimensional Data–A Review."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Journal of Computer Science and Information Security (IJCSIS)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15.5 (2017).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28600"/>
            <a:ext cx="83185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What is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2670"/>
            <a:ext cx="7886700" cy="4351338"/>
          </a:xfrm>
        </p:spPr>
        <p:txBody>
          <a:bodyPr/>
          <a:lstStyle/>
          <a:p>
            <a:pPr>
              <a:defRPr/>
            </a:pPr>
            <a:r>
              <a:rPr lang="en-US" dirty="0"/>
              <a:t>Merriam-Webster definition:</a:t>
            </a:r>
          </a:p>
          <a:p>
            <a:pPr lvl="1">
              <a:defRPr/>
            </a:pPr>
            <a:r>
              <a:rPr lang="en-US" b="1" dirty="0"/>
              <a:t>Data</a:t>
            </a:r>
            <a:r>
              <a:rPr lang="en-US" dirty="0"/>
              <a:t>: factual information (e.g., measurements, statistics) used as a basis for reasoning, discussion, or calculation</a:t>
            </a:r>
          </a:p>
          <a:p>
            <a:pPr lvl="1">
              <a:defRPr/>
            </a:pPr>
            <a:r>
              <a:rPr lang="en-US" dirty="0"/>
              <a:t>We focus on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digitalized</a:t>
            </a:r>
            <a:r>
              <a:rPr lang="en-US" dirty="0"/>
              <a:t> data in computational devices</a:t>
            </a:r>
          </a:p>
          <a:p>
            <a:pPr>
              <a:defRPr/>
            </a:pPr>
            <a:r>
              <a:rPr lang="en-US" dirty="0"/>
              <a:t>Source of data</a:t>
            </a:r>
          </a:p>
          <a:p>
            <a:pPr lvl="1">
              <a:defRPr/>
            </a:pPr>
            <a:r>
              <a:rPr lang="en-US" dirty="0"/>
              <a:t>Natural phenomenon (e.g., temperature, precipitation)</a:t>
            </a:r>
          </a:p>
          <a:p>
            <a:pPr lvl="1">
              <a:defRPr/>
            </a:pPr>
            <a:r>
              <a:rPr lang="en-US" dirty="0"/>
              <a:t>Human activity (e.g., web-click, GPS trajectory, email)</a:t>
            </a:r>
          </a:p>
          <a:p>
            <a:pPr lvl="1">
              <a:defRPr/>
            </a:pPr>
            <a:r>
              <a:rPr lang="en-US" dirty="0"/>
              <a:t>Simulation (e.g., climate model, Nuclear weapon)</a:t>
            </a:r>
          </a:p>
          <a:p>
            <a:pPr>
              <a:defRPr/>
            </a:pPr>
            <a:r>
              <a:rPr lang="en-US" dirty="0"/>
              <a:t>Can you give examples of non-data?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3659-AAC7-3B4F-9201-05105019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Issue 1: Curse of dimensionality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F525-A070-5648-9EA3-8CCA8CD8D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feature dimension is very high:</a:t>
            </a:r>
          </a:p>
          <a:p>
            <a:pPr lvl="1"/>
            <a:r>
              <a:rPr lang="en-US" altLang="en-US" dirty="0"/>
              <a:t>Hard to visualize data!</a:t>
            </a:r>
          </a:p>
          <a:p>
            <a:pPr lvl="1"/>
            <a:r>
              <a:rPr lang="en-US" altLang="en-US" dirty="0"/>
              <a:t>Euclidean distance less meaningful!</a:t>
            </a:r>
          </a:p>
          <a:p>
            <a:pPr lvl="1"/>
            <a:r>
              <a:rPr lang="en-US" altLang="en-US" dirty="0"/>
              <a:t>Data becomes increasingly sparse in feature space!</a:t>
            </a:r>
          </a:p>
          <a:p>
            <a:r>
              <a:rPr lang="en-US" dirty="0">
                <a:solidFill>
                  <a:srgbClr val="FF0000"/>
                </a:solidFill>
              </a:rPr>
              <a:t>Python demo on Euclidean distance in high dimension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E3810-4883-704A-81BD-B9E2AA82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91" y="4704202"/>
            <a:ext cx="3523128" cy="1401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2633C-BE14-A842-BF04-E22325EBE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715681"/>
            <a:ext cx="2953325" cy="1285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4537D-153B-3346-A7ED-B56EDCE11EB4}"/>
              </a:ext>
            </a:extLst>
          </p:cNvPr>
          <p:cNvSpPr txBox="1"/>
          <p:nvPr/>
        </p:nvSpPr>
        <p:spPr>
          <a:xfrm>
            <a:off x="487282" y="6012957"/>
            <a:ext cx="3094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Volume increase exponentially with dimension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F6D8A-898F-EB4E-A14C-E55CDE416B71}"/>
              </a:ext>
            </a:extLst>
          </p:cNvPr>
          <p:cNvSpPr txBox="1"/>
          <p:nvPr/>
        </p:nvSpPr>
        <p:spPr>
          <a:xfrm>
            <a:off x="3887673" y="6018149"/>
            <a:ext cx="4627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Given same number of points, density inversely proportional to 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E6432-1150-F04A-84CF-C16A00CED84E}"/>
              </a:ext>
            </a:extLst>
          </p:cNvPr>
          <p:cNvSpPr txBox="1"/>
          <p:nvPr/>
        </p:nvSpPr>
        <p:spPr>
          <a:xfrm>
            <a:off x="4733779" y="1259059"/>
            <a:ext cx="393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Reminder: what is “feature dimension”?</a:t>
            </a:r>
          </a:p>
        </p:txBody>
      </p:sp>
    </p:spTree>
    <p:extLst>
      <p:ext uri="{BB962C8B-B14F-4D97-AF65-F5344CB8AC3E}">
        <p14:creationId xmlns:p14="http://schemas.microsoft.com/office/powerpoint/2010/main" val="26449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A3F3261-8745-AF23-EC13-8C659298CFC6}"/>
              </a:ext>
            </a:extLst>
          </p:cNvPr>
          <p:cNvGrpSpPr/>
          <p:nvPr/>
        </p:nvGrpSpPr>
        <p:grpSpPr>
          <a:xfrm>
            <a:off x="1334814" y="308511"/>
            <a:ext cx="4687614" cy="3447249"/>
            <a:chOff x="1334814" y="308511"/>
            <a:chExt cx="4687614" cy="3447249"/>
          </a:xfrm>
        </p:grpSpPr>
        <p:pic>
          <p:nvPicPr>
            <p:cNvPr id="4" name="Picture 3" descr="A colorful dots in a circle&#10;&#10;Description automatically generated">
              <a:extLst>
                <a:ext uri="{FF2B5EF4-FFF2-40B4-BE49-F238E27FC236}">
                  <a16:creationId xmlns:a16="http://schemas.microsoft.com/office/drawing/2014/main" id="{0B1EF879-DB29-CBD6-A4BB-F2018F8D0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814" y="308511"/>
              <a:ext cx="4687614" cy="34472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AE14B51-19E6-8E00-7349-C3B27C82A57B}"/>
                </a:ext>
              </a:extLst>
            </p:cNvPr>
            <p:cNvSpPr txBox="1"/>
            <p:nvPr/>
          </p:nvSpPr>
          <p:spPr>
            <a:xfrm>
              <a:off x="3100251" y="30851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7FF316-DB17-B852-6B9E-AF21675B569D}"/>
                </a:ext>
              </a:extLst>
            </p:cNvPr>
            <p:cNvSpPr txBox="1"/>
            <p:nvPr/>
          </p:nvSpPr>
          <p:spPr>
            <a:xfrm>
              <a:off x="2882538" y="74893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B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AAFAEB6-5FB8-28EE-19F6-C83037FE9317}"/>
                </a:ext>
              </a:extLst>
            </p:cNvPr>
            <p:cNvSpPr/>
            <p:nvPr/>
          </p:nvSpPr>
          <p:spPr>
            <a:xfrm>
              <a:off x="3102750" y="1048600"/>
              <a:ext cx="141740" cy="1393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A65CB49-4A28-777F-37D8-0F2A45CB0692}"/>
                </a:ext>
              </a:extLst>
            </p:cNvPr>
            <p:cNvSpPr/>
            <p:nvPr/>
          </p:nvSpPr>
          <p:spPr>
            <a:xfrm>
              <a:off x="3353509" y="609600"/>
              <a:ext cx="141740" cy="1393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516B17-E7F6-2953-67BA-707B9544C876}"/>
              </a:ext>
            </a:extLst>
          </p:cNvPr>
          <p:cNvCxnSpPr>
            <a:cxnSpLocks/>
          </p:cNvCxnSpPr>
          <p:nvPr/>
        </p:nvCxnSpPr>
        <p:spPr>
          <a:xfrm flipH="1">
            <a:off x="3209055" y="748937"/>
            <a:ext cx="144454" cy="299663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A0DE7B-6862-1AF5-FFE2-13F5AFD5FF0B}"/>
              </a:ext>
            </a:extLst>
          </p:cNvPr>
          <p:cNvGrpSpPr/>
          <p:nvPr/>
        </p:nvGrpSpPr>
        <p:grpSpPr>
          <a:xfrm>
            <a:off x="1937626" y="4111089"/>
            <a:ext cx="3187700" cy="2438400"/>
            <a:chOff x="1937626" y="4111089"/>
            <a:chExt cx="3187700" cy="2438400"/>
          </a:xfrm>
        </p:grpSpPr>
        <p:pic>
          <p:nvPicPr>
            <p:cNvPr id="8" name="Picture 7" descr="A drawing of a rainbow of colors&#10;&#10;Description automatically generated with medium confidence">
              <a:extLst>
                <a:ext uri="{FF2B5EF4-FFF2-40B4-BE49-F238E27FC236}">
                  <a16:creationId xmlns:a16="http://schemas.microsoft.com/office/drawing/2014/main" id="{ED18B7ED-58AD-86B6-9B15-19B8EED3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7626" y="4111089"/>
              <a:ext cx="3187700" cy="2438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E288AC-029D-315C-CF17-0ABED5C380A1}"/>
                </a:ext>
              </a:extLst>
            </p:cNvPr>
            <p:cNvSpPr txBox="1"/>
            <p:nvPr/>
          </p:nvSpPr>
          <p:spPr>
            <a:xfrm>
              <a:off x="4480571" y="491972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26E3A1-2A8A-DF39-2580-08A08C070147}"/>
                </a:ext>
              </a:extLst>
            </p:cNvPr>
            <p:cNvSpPr/>
            <p:nvPr/>
          </p:nvSpPr>
          <p:spPr>
            <a:xfrm>
              <a:off x="4733829" y="5220809"/>
              <a:ext cx="141740" cy="1393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304B43-47E0-8B51-61D9-4BBC66707D8C}"/>
                </a:ext>
              </a:extLst>
            </p:cNvPr>
            <p:cNvSpPr txBox="1"/>
            <p:nvPr/>
          </p:nvSpPr>
          <p:spPr>
            <a:xfrm>
              <a:off x="2555971" y="570848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B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7DF6882-EC5C-1496-6D8A-2ACB359B09A8}"/>
                </a:ext>
              </a:extLst>
            </p:cNvPr>
            <p:cNvSpPr/>
            <p:nvPr/>
          </p:nvSpPr>
          <p:spPr>
            <a:xfrm>
              <a:off x="2776183" y="6008151"/>
              <a:ext cx="141740" cy="13933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1A3EC6C3-4A39-F35F-502D-877A10F05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280150"/>
            <a:ext cx="1954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/>
              <a:t>(From google image)</a:t>
            </a:r>
          </a:p>
        </p:txBody>
      </p:sp>
    </p:spTree>
    <p:extLst>
      <p:ext uri="{BB962C8B-B14F-4D97-AF65-F5344CB8AC3E}">
        <p14:creationId xmlns:p14="http://schemas.microsoft.com/office/powerpoint/2010/main" val="257380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Purpose:</a:t>
            </a:r>
          </a:p>
          <a:p>
            <a:pPr lvl="1">
              <a:defRPr/>
            </a:pPr>
            <a:r>
              <a:rPr lang="en-US" altLang="en-US" dirty="0"/>
              <a:t>Avoid curse of dimensionality</a:t>
            </a:r>
          </a:p>
          <a:p>
            <a:pPr lvl="1">
              <a:defRPr/>
            </a:pPr>
            <a:r>
              <a:rPr lang="en-US" altLang="en-US" dirty="0"/>
              <a:t>Reduce amount of time and memory required</a:t>
            </a:r>
          </a:p>
          <a:p>
            <a:pPr lvl="1">
              <a:defRPr/>
            </a:pPr>
            <a:r>
              <a:rPr lang="en-US" altLang="en-US" dirty="0"/>
              <a:t>Eliminate irrelevant features or reduce noise</a:t>
            </a:r>
          </a:p>
          <a:p>
            <a:pPr lvl="1">
              <a:defRPr/>
            </a:pPr>
            <a:r>
              <a:rPr lang="en-US" altLang="en-US" dirty="0"/>
              <a:t>Easier for visualization</a:t>
            </a:r>
          </a:p>
          <a:p>
            <a:pPr>
              <a:defRPr/>
            </a:pPr>
            <a:r>
              <a:rPr lang="en-US" altLang="en-US" dirty="0"/>
              <a:t>Common techniques</a:t>
            </a:r>
          </a:p>
          <a:p>
            <a:pPr lvl="1">
              <a:defRPr/>
            </a:pPr>
            <a:r>
              <a:rPr lang="en-US" altLang="en-US" dirty="0"/>
              <a:t>Principle Component Analysis (PCA)</a:t>
            </a:r>
          </a:p>
          <a:p>
            <a:pPr lvl="1">
              <a:defRPr/>
            </a:pPr>
            <a:r>
              <a:rPr lang="en-US" altLang="en-US" dirty="0"/>
              <a:t>Manifold learning</a:t>
            </a:r>
          </a:p>
          <a:p>
            <a:pPr lvl="1">
              <a:defRPr/>
            </a:pPr>
            <a:r>
              <a:rPr lang="is-IS" altLang="en-US" dirty="0"/>
              <a:t>… ...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2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Goal is to find a projection that captures the largest  amount of variation in data</a:t>
            </a:r>
          </a:p>
          <a:p>
            <a:pPr>
              <a:defRPr/>
            </a:pPr>
            <a:r>
              <a:rPr lang="en-US" altLang="en-US" dirty="0"/>
              <a:t>Eigenvectors of the covariance matrix as basis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EC44C1-B5A2-7847-991A-B551F91950BE}"/>
              </a:ext>
            </a:extLst>
          </p:cNvPr>
          <p:cNvGrpSpPr/>
          <p:nvPr/>
        </p:nvGrpSpPr>
        <p:grpSpPr>
          <a:xfrm>
            <a:off x="1894636" y="3328432"/>
            <a:ext cx="5003800" cy="3213100"/>
            <a:chOff x="1368425" y="3189288"/>
            <a:chExt cx="5003800" cy="3213100"/>
          </a:xfrm>
        </p:grpSpPr>
        <p:sp>
          <p:nvSpPr>
            <p:cNvPr id="4" name="Line 35"/>
            <p:cNvSpPr>
              <a:spLocks noChangeShapeType="1"/>
            </p:cNvSpPr>
            <p:nvPr/>
          </p:nvSpPr>
          <p:spPr bwMode="auto">
            <a:xfrm flipV="1">
              <a:off x="2822575" y="3251200"/>
              <a:ext cx="0" cy="262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" name="Line 36"/>
            <p:cNvSpPr>
              <a:spLocks noChangeShapeType="1"/>
            </p:cNvSpPr>
            <p:nvPr/>
          </p:nvSpPr>
          <p:spPr bwMode="auto">
            <a:xfrm>
              <a:off x="2822575" y="5880100"/>
              <a:ext cx="271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Line 37"/>
            <p:cNvSpPr>
              <a:spLocks noChangeShapeType="1"/>
            </p:cNvSpPr>
            <p:nvPr/>
          </p:nvSpPr>
          <p:spPr bwMode="auto">
            <a:xfrm flipV="1">
              <a:off x="2835275" y="4465638"/>
              <a:ext cx="2590800" cy="14001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Oval 39"/>
            <p:cNvSpPr>
              <a:spLocks noChangeArrowheads="1"/>
            </p:cNvSpPr>
            <p:nvPr/>
          </p:nvSpPr>
          <p:spPr bwMode="auto">
            <a:xfrm>
              <a:off x="3368675" y="52863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40"/>
            <p:cNvSpPr>
              <a:spLocks noChangeArrowheads="1"/>
            </p:cNvSpPr>
            <p:nvPr/>
          </p:nvSpPr>
          <p:spPr bwMode="auto">
            <a:xfrm>
              <a:off x="36480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41"/>
            <p:cNvSpPr>
              <a:spLocks noChangeArrowheads="1"/>
            </p:cNvSpPr>
            <p:nvPr/>
          </p:nvSpPr>
          <p:spPr bwMode="auto">
            <a:xfrm>
              <a:off x="3178175" y="55768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Oval 42"/>
            <p:cNvSpPr>
              <a:spLocks noChangeArrowheads="1"/>
            </p:cNvSpPr>
            <p:nvPr/>
          </p:nvSpPr>
          <p:spPr bwMode="auto">
            <a:xfrm>
              <a:off x="3787775" y="5168900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43"/>
            <p:cNvSpPr>
              <a:spLocks noChangeArrowheads="1"/>
            </p:cNvSpPr>
            <p:nvPr/>
          </p:nvSpPr>
          <p:spPr bwMode="auto">
            <a:xfrm>
              <a:off x="3635375" y="52736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Oval 44"/>
            <p:cNvSpPr>
              <a:spLocks noChangeArrowheads="1"/>
            </p:cNvSpPr>
            <p:nvPr/>
          </p:nvSpPr>
          <p:spPr bwMode="auto">
            <a:xfrm>
              <a:off x="4206875" y="5260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Oval 45"/>
            <p:cNvSpPr>
              <a:spLocks noChangeArrowheads="1"/>
            </p:cNvSpPr>
            <p:nvPr/>
          </p:nvSpPr>
          <p:spPr bwMode="auto">
            <a:xfrm>
              <a:off x="4079875" y="5591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46"/>
            <p:cNvSpPr>
              <a:spLocks noChangeArrowheads="1"/>
            </p:cNvSpPr>
            <p:nvPr/>
          </p:nvSpPr>
          <p:spPr bwMode="auto">
            <a:xfrm>
              <a:off x="3851275" y="54848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Oval 47"/>
            <p:cNvSpPr>
              <a:spLocks noChangeArrowheads="1"/>
            </p:cNvSpPr>
            <p:nvPr/>
          </p:nvSpPr>
          <p:spPr bwMode="auto">
            <a:xfrm>
              <a:off x="4041775" y="49434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48"/>
            <p:cNvSpPr>
              <a:spLocks noChangeArrowheads="1"/>
            </p:cNvSpPr>
            <p:nvPr/>
          </p:nvSpPr>
          <p:spPr bwMode="auto">
            <a:xfrm>
              <a:off x="46386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49"/>
            <p:cNvSpPr>
              <a:spLocks noChangeArrowheads="1"/>
            </p:cNvSpPr>
            <p:nvPr/>
          </p:nvSpPr>
          <p:spPr bwMode="auto">
            <a:xfrm>
              <a:off x="5019675" y="4546600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50"/>
            <p:cNvSpPr>
              <a:spLocks noChangeArrowheads="1"/>
            </p:cNvSpPr>
            <p:nvPr/>
          </p:nvSpPr>
          <p:spPr bwMode="auto">
            <a:xfrm>
              <a:off x="3482975" y="56165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51"/>
            <p:cNvSpPr>
              <a:spLocks noChangeArrowheads="1"/>
            </p:cNvSpPr>
            <p:nvPr/>
          </p:nvSpPr>
          <p:spPr bwMode="auto">
            <a:xfrm>
              <a:off x="4308475" y="49164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52"/>
            <p:cNvSpPr>
              <a:spLocks noChangeArrowheads="1"/>
            </p:cNvSpPr>
            <p:nvPr/>
          </p:nvSpPr>
          <p:spPr bwMode="auto">
            <a:xfrm>
              <a:off x="4587875" y="4625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Oval 53"/>
            <p:cNvSpPr>
              <a:spLocks noChangeArrowheads="1"/>
            </p:cNvSpPr>
            <p:nvPr/>
          </p:nvSpPr>
          <p:spPr bwMode="auto">
            <a:xfrm>
              <a:off x="3825875" y="4956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Oval 54"/>
            <p:cNvSpPr>
              <a:spLocks noChangeArrowheads="1"/>
            </p:cNvSpPr>
            <p:nvPr/>
          </p:nvSpPr>
          <p:spPr bwMode="auto">
            <a:xfrm>
              <a:off x="4435475" y="4759325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Oval 55"/>
            <p:cNvSpPr>
              <a:spLocks noChangeArrowheads="1"/>
            </p:cNvSpPr>
            <p:nvPr/>
          </p:nvSpPr>
          <p:spPr bwMode="auto">
            <a:xfrm>
              <a:off x="4549775" y="530066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Freeform 56"/>
            <p:cNvSpPr>
              <a:spLocks/>
            </p:cNvSpPr>
            <p:nvPr/>
          </p:nvSpPr>
          <p:spPr bwMode="auto">
            <a:xfrm>
              <a:off x="2994025" y="4433888"/>
              <a:ext cx="2312988" cy="1597025"/>
            </a:xfrm>
            <a:custGeom>
              <a:avLst/>
              <a:gdLst>
                <a:gd name="T0" fmla="*/ 4 w 1457"/>
                <a:gd name="T1" fmla="*/ 796 h 968"/>
                <a:gd name="T2" fmla="*/ 212 w 1457"/>
                <a:gd name="T3" fmla="*/ 388 h 968"/>
                <a:gd name="T4" fmla="*/ 716 w 1457"/>
                <a:gd name="T5" fmla="*/ 132 h 968"/>
                <a:gd name="T6" fmla="*/ 1356 w 1457"/>
                <a:gd name="T7" fmla="*/ 20 h 968"/>
                <a:gd name="T8" fmla="*/ 1324 w 1457"/>
                <a:gd name="T9" fmla="*/ 252 h 968"/>
                <a:gd name="T10" fmla="*/ 940 w 1457"/>
                <a:gd name="T11" fmla="*/ 700 h 968"/>
                <a:gd name="T12" fmla="*/ 188 w 1457"/>
                <a:gd name="T13" fmla="*/ 948 h 968"/>
                <a:gd name="T14" fmla="*/ 4 w 1457"/>
                <a:gd name="T15" fmla="*/ 796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Oval 57"/>
            <p:cNvSpPr>
              <a:spLocks noChangeArrowheads="1"/>
            </p:cNvSpPr>
            <p:nvPr/>
          </p:nvSpPr>
          <p:spPr bwMode="auto">
            <a:xfrm>
              <a:off x="3305175" y="58023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Text Box 61"/>
            <p:cNvSpPr txBox="1">
              <a:spLocks noChangeArrowheads="1"/>
            </p:cNvSpPr>
            <p:nvPr/>
          </p:nvSpPr>
          <p:spPr bwMode="auto">
            <a:xfrm>
              <a:off x="1368425" y="3189288"/>
              <a:ext cx="1533525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2 </a:t>
              </a:r>
              <a:r>
                <a:rPr lang="en-US" altLang="en-US" sz="2400" b="0" dirty="0">
                  <a:latin typeface="Times New Roman" charset="0"/>
                </a:rPr>
                <a:t>(weight)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27" name="Text Box 62"/>
            <p:cNvSpPr txBox="1">
              <a:spLocks noChangeArrowheads="1"/>
            </p:cNvSpPr>
            <p:nvPr/>
          </p:nvSpPr>
          <p:spPr bwMode="auto">
            <a:xfrm>
              <a:off x="4905375" y="5942013"/>
              <a:ext cx="146685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1 </a:t>
              </a:r>
              <a:r>
                <a:rPr lang="en-US" altLang="en-US" sz="2400" b="0" dirty="0">
                  <a:latin typeface="Times New Roman" charset="0"/>
                </a:rPr>
                <a:t>(height)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28" name="Text Box 63"/>
            <p:cNvSpPr txBox="1">
              <a:spLocks noChangeArrowheads="1"/>
            </p:cNvSpPr>
            <p:nvPr/>
          </p:nvSpPr>
          <p:spPr bwMode="auto">
            <a:xfrm>
              <a:off x="5443538" y="4113213"/>
              <a:ext cx="423862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1</a:t>
              </a:r>
            </a:p>
          </p:txBody>
        </p:sp>
        <p:sp>
          <p:nvSpPr>
            <p:cNvPr id="29" name="Line 37"/>
            <p:cNvSpPr>
              <a:spLocks noChangeShapeType="1"/>
            </p:cNvSpPr>
            <p:nvPr/>
          </p:nvSpPr>
          <p:spPr bwMode="auto">
            <a:xfrm flipH="1" flipV="1">
              <a:off x="3787775" y="4703763"/>
              <a:ext cx="284163" cy="51911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" name="Text Box 63"/>
            <p:cNvSpPr txBox="1">
              <a:spLocks noChangeArrowheads="1"/>
            </p:cNvSpPr>
            <p:nvPr/>
          </p:nvSpPr>
          <p:spPr bwMode="auto">
            <a:xfrm>
              <a:off x="3549650" y="4208463"/>
              <a:ext cx="423863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2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35707" y="6172200"/>
            <a:ext cx="342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will discuss more on PCA later!</a:t>
            </a:r>
          </a:p>
        </p:txBody>
      </p:sp>
    </p:spTree>
    <p:extLst>
      <p:ext uri="{BB962C8B-B14F-4D97-AF65-F5344CB8AC3E}">
        <p14:creationId xmlns:p14="http://schemas.microsoft.com/office/powerpoint/2010/main" val="404630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4045-6C6D-B541-82DF-9FCF796B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12FC4A-21C3-934C-8214-73569FEDD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437" y="1690689"/>
            <a:ext cx="630944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A9AAC-93E7-774D-B572-9F35B7A1C2A8}"/>
              </a:ext>
            </a:extLst>
          </p:cNvPr>
          <p:cNvSpPr txBox="1"/>
          <p:nvPr/>
        </p:nvSpPr>
        <p:spPr>
          <a:xfrm>
            <a:off x="142875" y="6436519"/>
            <a:ext cx="753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>
                <a:hlinkClick r:id="rId3"/>
              </a:rPr>
              <a:t>https://towardsdatascience.com/pca-using-python-scikit-learn-e653f8989e60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1A9E1-410C-AD4C-A643-8D6A3928C2AC}"/>
              </a:ext>
            </a:extLst>
          </p:cNvPr>
          <p:cNvSpPr txBox="1"/>
          <p:nvPr/>
        </p:nvSpPr>
        <p:spPr>
          <a:xfrm>
            <a:off x="235744" y="6045878"/>
            <a:ext cx="352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Try your self as take-home exercise!</a:t>
            </a:r>
          </a:p>
        </p:txBody>
      </p:sp>
    </p:spTree>
    <p:extLst>
      <p:ext uri="{BB962C8B-B14F-4D97-AF65-F5344CB8AC3E}">
        <p14:creationId xmlns:p14="http://schemas.microsoft.com/office/powerpoint/2010/main" val="3015696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87E3A950-6524-8243-8332-4E9A85C29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290" y="-1"/>
            <a:ext cx="6858001" cy="6858001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E1D2DA-51F4-A84E-A4B9-2E360CCC2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1D0B6-DE86-0B4F-945D-1152D2BB2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1FB594-F3BD-E843-852F-5D937A8C8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237BFF-330D-8F47-BB39-C675DCCBE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2E817F5-1CA1-8946-AD46-9DC3FA5F1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8FFA7CF-2BE2-C243-8FFC-DED1339E9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D06E8B-EFD1-2D4D-9B5C-71B125921D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8D1B13-0459-704C-BC3E-F7E344B99484}"/>
              </a:ext>
            </a:extLst>
          </p:cNvPr>
          <p:cNvSpPr txBox="1"/>
          <p:nvPr/>
        </p:nvSpPr>
        <p:spPr>
          <a:xfrm>
            <a:off x="8348597" y="1258866"/>
            <a:ext cx="5357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10</a:t>
            </a:r>
          </a:p>
          <a:p>
            <a:r>
              <a:rPr lang="en-US" dirty="0"/>
              <a:t>15</a:t>
            </a:r>
          </a:p>
          <a:p>
            <a:r>
              <a:rPr lang="en-US" dirty="0"/>
              <a:t>20</a:t>
            </a:r>
          </a:p>
          <a:p>
            <a:r>
              <a:rPr lang="en-US" dirty="0"/>
              <a:t>100</a:t>
            </a:r>
          </a:p>
          <a:p>
            <a:r>
              <a:rPr lang="en-US" dirty="0"/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116228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Feature Subset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Techniques: select one feature each step</a:t>
            </a:r>
          </a:p>
          <a:p>
            <a:pPr lvl="1">
              <a:defRPr/>
            </a:pPr>
            <a:r>
              <a:rPr lang="en-US" altLang="en-US" dirty="0"/>
              <a:t>Filter approaches:</a:t>
            </a:r>
          </a:p>
          <a:p>
            <a:pPr lvl="2">
              <a:defRPr/>
            </a:pPr>
            <a:r>
              <a:rPr lang="en-US" altLang="en-US" dirty="0"/>
              <a:t>Features are selected before data mining algorithm is run</a:t>
            </a:r>
          </a:p>
          <a:p>
            <a:pPr lvl="2">
              <a:defRPr/>
            </a:pPr>
            <a:r>
              <a:rPr lang="en-US" altLang="en-US" dirty="0"/>
              <a:t>Example: mutual information</a:t>
            </a:r>
          </a:p>
          <a:p>
            <a:pPr lvl="1">
              <a:defRPr/>
            </a:pPr>
            <a:r>
              <a:rPr lang="en-US" altLang="en-US" dirty="0"/>
              <a:t>Embedded approaches:</a:t>
            </a:r>
          </a:p>
          <a:p>
            <a:pPr lvl="2">
              <a:defRPr/>
            </a:pPr>
            <a:r>
              <a:rPr lang="en-US" altLang="en-US" dirty="0"/>
              <a:t>Feature selection occurs naturally as part of data mining algorithm</a:t>
            </a:r>
          </a:p>
          <a:p>
            <a:pPr lvl="2">
              <a:defRPr/>
            </a:pPr>
            <a:r>
              <a:rPr lang="en-US" altLang="en-US" dirty="0"/>
              <a:t>Examples: decision tree, Lasso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Question: pros and cons compared with PCA?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0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When raw attribute (features) not indicative</a:t>
            </a:r>
          </a:p>
          <a:p>
            <a:pPr>
              <a:defRPr/>
            </a:pPr>
            <a:r>
              <a:rPr lang="en-US" dirty="0"/>
              <a:t>Common approaches</a:t>
            </a:r>
          </a:p>
          <a:p>
            <a:pPr lvl="1">
              <a:defRPr/>
            </a:pPr>
            <a:r>
              <a:rPr lang="en-US" b="1" dirty="0"/>
              <a:t>Feature extraction</a:t>
            </a:r>
            <a:r>
              <a:rPr lang="en-US" dirty="0"/>
              <a:t>: creating new features from raw data</a:t>
            </a:r>
          </a:p>
          <a:p>
            <a:pPr lvl="1">
              <a:defRPr/>
            </a:pPr>
            <a:r>
              <a:rPr lang="en-US" b="1" dirty="0"/>
              <a:t>Feature transformation</a:t>
            </a:r>
            <a:r>
              <a:rPr lang="en-US" dirty="0"/>
              <a:t>: mapping features to new space</a:t>
            </a:r>
          </a:p>
          <a:p>
            <a:pPr>
              <a:defRPr/>
            </a:pPr>
            <a:r>
              <a:rPr lang="en-US" dirty="0"/>
              <a:t>In many applications, features are more important than algorithms </a:t>
            </a:r>
          </a:p>
          <a:p>
            <a:pPr>
              <a:defRPr/>
            </a:pPr>
            <a:r>
              <a:rPr lang="en-US" dirty="0"/>
              <a:t>However, feature engineering is often application specific, requires domain knowledge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92" y="5799398"/>
            <a:ext cx="3886200" cy="917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FDA01-C525-AB4B-AF61-7EC0BD8B33D5}"/>
              </a:ext>
            </a:extLst>
          </p:cNvPr>
          <p:cNvSpPr txBox="1"/>
          <p:nvPr/>
        </p:nvSpPr>
        <p:spPr>
          <a:xfrm>
            <a:off x="58699" y="5992297"/>
            <a:ext cx="427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(Please read KDD Cup reports for examples)</a:t>
            </a:r>
          </a:p>
        </p:txBody>
      </p:sp>
    </p:spTree>
    <p:extLst>
      <p:ext uri="{BB962C8B-B14F-4D97-AF65-F5344CB8AC3E}">
        <p14:creationId xmlns:p14="http://schemas.microsoft.com/office/powerpoint/2010/main" val="2587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11163" y="228600"/>
            <a:ext cx="8318500" cy="838200"/>
          </a:xfrm>
        </p:spPr>
        <p:txBody>
          <a:bodyPr/>
          <a:lstStyle/>
          <a:p>
            <a:pPr>
              <a:defRPr/>
            </a:pPr>
            <a:r>
              <a:rPr lang="en-US" altLang="en-US" b="1" dirty="0"/>
              <a:t>Feature</a:t>
            </a:r>
            <a:r>
              <a:rPr lang="en-US" altLang="en-US" dirty="0"/>
              <a:t> Extraction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252418"/>
            <a:ext cx="7886700" cy="4351338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Consider the application of computer vision</a:t>
            </a:r>
          </a:p>
          <a:p>
            <a:pPr>
              <a:defRPr/>
            </a:pPr>
            <a:r>
              <a:rPr lang="en-US" altLang="en-US" dirty="0"/>
              <a:t>Raw pixel color are often not informative </a:t>
            </a:r>
          </a:p>
          <a:p>
            <a:pPr>
              <a:defRPr/>
            </a:pPr>
            <a:r>
              <a:rPr lang="en-US" altLang="en-US" dirty="0"/>
              <a:t>Features like </a:t>
            </a:r>
            <a:r>
              <a:rPr lang="en-US" altLang="en-US" b="1" dirty="0"/>
              <a:t>edge</a:t>
            </a:r>
            <a:r>
              <a:rPr lang="en-US" altLang="en-US" dirty="0"/>
              <a:t>, </a:t>
            </a:r>
            <a:r>
              <a:rPr lang="en-US" altLang="en-US" b="1" dirty="0"/>
              <a:t>corner</a:t>
            </a:r>
            <a:r>
              <a:rPr lang="en-US" altLang="en-US" dirty="0"/>
              <a:t>, </a:t>
            </a:r>
            <a:r>
              <a:rPr lang="en-US" altLang="en-US" b="1" dirty="0"/>
              <a:t>orientation</a:t>
            </a:r>
            <a:r>
              <a:rPr lang="en-US" altLang="en-US" dirty="0"/>
              <a:t> are more useful</a:t>
            </a:r>
          </a:p>
          <a:p>
            <a:pPr>
              <a:defRPr/>
            </a:pPr>
            <a:r>
              <a:rPr lang="en-US" altLang="en-US" dirty="0"/>
              <a:t>Scale-invariant feature transform (SIFT)</a:t>
            </a:r>
            <a:endParaRPr lang="zh-CN" altLang="en-US" dirty="0"/>
          </a:p>
          <a:p>
            <a:pPr>
              <a:defRPr/>
            </a:pP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gap issues!</a:t>
            </a: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  <p:pic>
        <p:nvPicPr>
          <p:cNvPr id="5939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729038"/>
            <a:ext cx="51054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TextBox 2"/>
          <p:cNvSpPr txBox="1">
            <a:spLocks noChangeArrowheads="1"/>
          </p:cNvSpPr>
          <p:nvPr/>
        </p:nvSpPr>
        <p:spPr bwMode="auto">
          <a:xfrm>
            <a:off x="6705600" y="6280150"/>
            <a:ext cx="195421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/>
              <a:t>(From google image)</a:t>
            </a:r>
          </a:p>
        </p:txBody>
      </p:sp>
    </p:spTree>
    <p:extLst>
      <p:ext uri="{BB962C8B-B14F-4D97-AF65-F5344CB8AC3E}">
        <p14:creationId xmlns:p14="http://schemas.microsoft.com/office/powerpoint/2010/main" val="52137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0" r="13020" b="5173"/>
          <a:stretch>
            <a:fillRect/>
          </a:stretch>
        </p:blipFill>
        <p:spPr bwMode="auto">
          <a:xfrm>
            <a:off x="4899641" y="2811438"/>
            <a:ext cx="3960634" cy="3861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Automatic Feature</a:t>
            </a:r>
            <a:r>
              <a:rPr lang="en-US" altLang="en-US" dirty="0"/>
              <a:t> Extraction: Deep learning (End-to-End)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2400" dirty="0"/>
              <a:t>Big training data + faster computer</a:t>
            </a:r>
          </a:p>
          <a:p>
            <a:pPr>
              <a:defRPr/>
            </a:pPr>
            <a:r>
              <a:rPr lang="en-US" altLang="en-US" sz="2400" dirty="0"/>
              <a:t>Advantages:</a:t>
            </a:r>
          </a:p>
          <a:p>
            <a:pPr lvl="1">
              <a:defRPr/>
            </a:pPr>
            <a:r>
              <a:rPr lang="en-US" altLang="en-US" sz="2000" dirty="0"/>
              <a:t>Automatically extract advanced features in layers</a:t>
            </a:r>
          </a:p>
          <a:p>
            <a:pPr lvl="1">
              <a:defRPr/>
            </a:pPr>
            <a:r>
              <a:rPr lang="en-US" altLang="en-US" sz="2000" dirty="0"/>
              <a:t>Bridge semantic gaps</a:t>
            </a:r>
          </a:p>
          <a:p>
            <a:pPr lvl="1">
              <a:defRPr/>
            </a:pPr>
            <a:r>
              <a:rPr lang="en-US" altLang="en-US" sz="2000" dirty="0"/>
              <a:t>Surprisingly good performance</a:t>
            </a:r>
          </a:p>
          <a:p>
            <a:pPr>
              <a:defRPr/>
            </a:pPr>
            <a:r>
              <a:rPr lang="en-US" altLang="en-US" sz="2400" dirty="0"/>
              <a:t>Disadvantage:</a:t>
            </a:r>
          </a:p>
          <a:p>
            <a:pPr lvl="1">
              <a:defRPr/>
            </a:pPr>
            <a:r>
              <a:rPr lang="en-US" altLang="en-US" sz="2000" dirty="0"/>
              <a:t>Black box, interpretability</a:t>
            </a:r>
          </a:p>
          <a:p>
            <a:pPr lvl="1">
              <a:defRPr/>
            </a:pPr>
            <a:r>
              <a:rPr lang="en-US" altLang="en-US" sz="2000" dirty="0"/>
              <a:t>Parameter tuning</a:t>
            </a:r>
          </a:p>
          <a:p>
            <a:pPr>
              <a:defRPr/>
            </a:pPr>
            <a:r>
              <a:rPr lang="en-US" altLang="en-US" sz="2400" dirty="0"/>
              <a:t>Real world impacts:</a:t>
            </a:r>
          </a:p>
          <a:p>
            <a:pPr lvl="1">
              <a:defRPr/>
            </a:pPr>
            <a:r>
              <a:rPr lang="en-US" altLang="en-US" sz="2000" dirty="0"/>
              <a:t>Automatic driving</a:t>
            </a:r>
          </a:p>
          <a:p>
            <a:pPr lvl="1">
              <a:defRPr/>
            </a:pPr>
            <a:r>
              <a:rPr lang="en-US" altLang="en-US" sz="2000" dirty="0"/>
              <a:t>Face recognition</a:t>
            </a:r>
          </a:p>
          <a:p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971800" y="6403975"/>
            <a:ext cx="1935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/>
              <a:t>(from Google image)</a:t>
            </a:r>
          </a:p>
        </p:txBody>
      </p:sp>
    </p:spTree>
    <p:extLst>
      <p:ext uri="{BB962C8B-B14F-4D97-AF65-F5344CB8AC3E}">
        <p14:creationId xmlns:p14="http://schemas.microsoft.com/office/powerpoint/2010/main" val="140347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Data: By Applications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166185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4250115"/>
            <a:ext cx="2355850" cy="182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945533" y="1881348"/>
            <a:ext cx="3541713" cy="1658938"/>
            <a:chOff x="726430" y="2006026"/>
            <a:chExt cx="3541054" cy="165929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3977" y="3032237"/>
              <a:ext cx="843507" cy="633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12" b="28197"/>
            <a:stretch>
              <a:fillRect/>
            </a:stretch>
          </p:blipFill>
          <p:spPr bwMode="auto">
            <a:xfrm>
              <a:off x="1921376" y="2396127"/>
              <a:ext cx="1730262" cy="837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39" y="2018130"/>
              <a:ext cx="1089329" cy="377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232" y="2006026"/>
              <a:ext cx="1189851" cy="402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30" y="2674911"/>
              <a:ext cx="1343770" cy="325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8163" y="2093198"/>
              <a:ext cx="715137" cy="715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8" y="3264686"/>
              <a:ext cx="1399884" cy="375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008" y="3240825"/>
              <a:ext cx="920002" cy="382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977408" y="3530761"/>
            <a:ext cx="1550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Calibri" charset="0"/>
                <a:ea typeface="Calibri" charset="0"/>
                <a:cs typeface="Calibri" charset="0"/>
              </a:rPr>
              <a:t>Internet data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974015"/>
            <a:ext cx="1447800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601788" y="6112252"/>
            <a:ext cx="2805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Calibri" charset="0"/>
                <a:ea typeface="Calibri" charset="0"/>
                <a:cs typeface="Calibri" charset="0"/>
              </a:rPr>
              <a:t>Manufacture sensor data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33" y="1620998"/>
            <a:ext cx="126682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33" y="2635411"/>
            <a:ext cx="1273175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71" y="2611598"/>
            <a:ext cx="127000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083" y="1620998"/>
            <a:ext cx="1260475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076208" y="3505361"/>
            <a:ext cx="2555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Calibri" charset="0"/>
                <a:ea typeface="Calibri" charset="0"/>
                <a:cs typeface="Calibri" charset="0"/>
              </a:rPr>
              <a:t>Earth observation data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88" y="5293102"/>
            <a:ext cx="1069975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4250115"/>
            <a:ext cx="14859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281613" y="6114480"/>
            <a:ext cx="1843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Calibri" charset="0"/>
                <a:ea typeface="Calibri" charset="0"/>
                <a:cs typeface="Calibri" charset="0"/>
              </a:rPr>
              <a:t>Healthcare data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4227890"/>
            <a:ext cx="1433512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5351840"/>
            <a:ext cx="1689100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0" y="5162927"/>
            <a:ext cx="122713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439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2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80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B0D2-C770-584C-878F-DEAF9732DC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Theoretical Aspects of PCA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7824E6-FDF9-3A40-BD78-1EC3A9D71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(</a:t>
            </a:r>
            <a:r>
              <a:rPr lang="en-US" sz="4000" dirty="0">
                <a:solidFill>
                  <a:srgbClr val="FF0000"/>
                </a:solidFill>
              </a:rPr>
              <a:t>Extra Topic Beyond Scope</a:t>
            </a:r>
            <a:r>
              <a:rPr lang="en-US" sz="4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4924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0647-C88C-F443-BC03-B53390AE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Analysis (PCA)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D4621-927B-E84C-B23B-B981BE9B10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en-US" altLang="en-US" dirty="0"/>
                  <a:t>A linear projection to capture most of data variance</a:t>
                </a:r>
              </a:p>
              <a:p>
                <a:pPr>
                  <a:defRPr/>
                </a:pPr>
                <a:r>
                  <a:rPr lang="en-US" altLang="en-US" dirty="0"/>
                  <a:t>An example: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capture most variance,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does little and can be considered as noise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D4621-927B-E84C-B23B-B981BE9B1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t="-2632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4FC553F-6C4A-1349-BD23-36257DA3A363}"/>
              </a:ext>
            </a:extLst>
          </p:cNvPr>
          <p:cNvGrpSpPr/>
          <p:nvPr/>
        </p:nvGrpSpPr>
        <p:grpSpPr>
          <a:xfrm>
            <a:off x="1594958" y="3514271"/>
            <a:ext cx="4843462" cy="3152774"/>
            <a:chOff x="1368425" y="3189288"/>
            <a:chExt cx="4843462" cy="3152774"/>
          </a:xfrm>
        </p:grpSpPr>
        <p:sp>
          <p:nvSpPr>
            <p:cNvPr id="5" name="Line 35">
              <a:extLst>
                <a:ext uri="{FF2B5EF4-FFF2-40B4-BE49-F238E27FC236}">
                  <a16:creationId xmlns:a16="http://schemas.microsoft.com/office/drawing/2014/main" id="{42D4D105-C2F4-C843-B997-B9FA6D56C2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2575" y="3251200"/>
              <a:ext cx="0" cy="262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Line 36">
              <a:extLst>
                <a:ext uri="{FF2B5EF4-FFF2-40B4-BE49-F238E27FC236}">
                  <a16:creationId xmlns:a16="http://schemas.microsoft.com/office/drawing/2014/main" id="{0B1D692C-930A-3F49-AFF8-4C0E87C5C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2575" y="5880100"/>
              <a:ext cx="271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Line 37">
              <a:extLst>
                <a:ext uri="{FF2B5EF4-FFF2-40B4-BE49-F238E27FC236}">
                  <a16:creationId xmlns:a16="http://schemas.microsoft.com/office/drawing/2014/main" id="{1D64930C-3D33-AC41-8A27-9062BABC2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5275" y="4465638"/>
              <a:ext cx="2590800" cy="14001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39">
              <a:extLst>
                <a:ext uri="{FF2B5EF4-FFF2-40B4-BE49-F238E27FC236}">
                  <a16:creationId xmlns:a16="http://schemas.microsoft.com/office/drawing/2014/main" id="{1B325DA9-B161-7541-B3C2-32582EF3E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675" y="52863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40">
              <a:extLst>
                <a:ext uri="{FF2B5EF4-FFF2-40B4-BE49-F238E27FC236}">
                  <a16:creationId xmlns:a16="http://schemas.microsoft.com/office/drawing/2014/main" id="{B1AC1486-0870-4F46-8FC5-82878E7BF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Oval 41">
              <a:extLst>
                <a:ext uri="{FF2B5EF4-FFF2-40B4-BE49-F238E27FC236}">
                  <a16:creationId xmlns:a16="http://schemas.microsoft.com/office/drawing/2014/main" id="{8AEF2ABA-085F-EE45-A9DF-6F0D9667F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175" y="55768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42">
              <a:extLst>
                <a:ext uri="{FF2B5EF4-FFF2-40B4-BE49-F238E27FC236}">
                  <a16:creationId xmlns:a16="http://schemas.microsoft.com/office/drawing/2014/main" id="{33662642-E0A9-D940-8ACB-CB9C36A0E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775" y="5168900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Oval 43">
              <a:extLst>
                <a:ext uri="{FF2B5EF4-FFF2-40B4-BE49-F238E27FC236}">
                  <a16:creationId xmlns:a16="http://schemas.microsoft.com/office/drawing/2014/main" id="{4DBA40C2-D161-6242-AF36-677703119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52736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Oval 44">
              <a:extLst>
                <a:ext uri="{FF2B5EF4-FFF2-40B4-BE49-F238E27FC236}">
                  <a16:creationId xmlns:a16="http://schemas.microsoft.com/office/drawing/2014/main" id="{26FA69A3-0FE3-B941-B5A6-71011F11D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875" y="5260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45">
              <a:extLst>
                <a:ext uri="{FF2B5EF4-FFF2-40B4-BE49-F238E27FC236}">
                  <a16:creationId xmlns:a16="http://schemas.microsoft.com/office/drawing/2014/main" id="{C68A5523-F937-6041-9520-2C3FEE50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75" y="5591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Oval 46">
              <a:extLst>
                <a:ext uri="{FF2B5EF4-FFF2-40B4-BE49-F238E27FC236}">
                  <a16:creationId xmlns:a16="http://schemas.microsoft.com/office/drawing/2014/main" id="{DBED4918-EB15-1C43-85C6-097486E7D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275" y="54848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47">
              <a:extLst>
                <a:ext uri="{FF2B5EF4-FFF2-40B4-BE49-F238E27FC236}">
                  <a16:creationId xmlns:a16="http://schemas.microsoft.com/office/drawing/2014/main" id="{110D74C7-C8B5-A549-9186-B0D43F0D8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49434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48">
              <a:extLst>
                <a:ext uri="{FF2B5EF4-FFF2-40B4-BE49-F238E27FC236}">
                  <a16:creationId xmlns:a16="http://schemas.microsoft.com/office/drawing/2014/main" id="{4E4341F1-3684-064B-A1BD-0B5415B63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6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49">
              <a:extLst>
                <a:ext uri="{FF2B5EF4-FFF2-40B4-BE49-F238E27FC236}">
                  <a16:creationId xmlns:a16="http://schemas.microsoft.com/office/drawing/2014/main" id="{F43DBAC1-2FC4-F547-8FDB-0A6B10DDD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4546600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50">
              <a:extLst>
                <a:ext uri="{FF2B5EF4-FFF2-40B4-BE49-F238E27FC236}">
                  <a16:creationId xmlns:a16="http://schemas.microsoft.com/office/drawing/2014/main" id="{80E6BFF7-A085-0F41-885D-4AA2C3891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975" y="56165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51">
              <a:extLst>
                <a:ext uri="{FF2B5EF4-FFF2-40B4-BE49-F238E27FC236}">
                  <a16:creationId xmlns:a16="http://schemas.microsoft.com/office/drawing/2014/main" id="{35C15516-363F-E44B-80AF-EBCDDCFEC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475" y="49164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Oval 52">
              <a:extLst>
                <a:ext uri="{FF2B5EF4-FFF2-40B4-BE49-F238E27FC236}">
                  <a16:creationId xmlns:a16="http://schemas.microsoft.com/office/drawing/2014/main" id="{BDA972BE-8E21-6340-A1FE-983E1AEFD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875" y="4625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Oval 53">
              <a:extLst>
                <a:ext uri="{FF2B5EF4-FFF2-40B4-BE49-F238E27FC236}">
                  <a16:creationId xmlns:a16="http://schemas.microsoft.com/office/drawing/2014/main" id="{73D2427C-5156-5841-97A4-EE7707201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875" y="4956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Oval 54">
              <a:extLst>
                <a:ext uri="{FF2B5EF4-FFF2-40B4-BE49-F238E27FC236}">
                  <a16:creationId xmlns:a16="http://schemas.microsoft.com/office/drawing/2014/main" id="{11947FF5-CDE0-1B41-A948-8549101DD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475" y="4759325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Oval 55">
              <a:extLst>
                <a:ext uri="{FF2B5EF4-FFF2-40B4-BE49-F238E27FC236}">
                  <a16:creationId xmlns:a16="http://schemas.microsoft.com/office/drawing/2014/main" id="{FBBA9FA9-923E-0149-95D1-46F5D1445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9775" y="530066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Freeform 56">
              <a:extLst>
                <a:ext uri="{FF2B5EF4-FFF2-40B4-BE49-F238E27FC236}">
                  <a16:creationId xmlns:a16="http://schemas.microsoft.com/office/drawing/2014/main" id="{7DBB5E85-3F92-D441-A614-CC16F4A19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025" y="4433888"/>
              <a:ext cx="2312988" cy="1597025"/>
            </a:xfrm>
            <a:custGeom>
              <a:avLst/>
              <a:gdLst>
                <a:gd name="T0" fmla="*/ 4 w 1457"/>
                <a:gd name="T1" fmla="*/ 796 h 968"/>
                <a:gd name="T2" fmla="*/ 212 w 1457"/>
                <a:gd name="T3" fmla="*/ 388 h 968"/>
                <a:gd name="T4" fmla="*/ 716 w 1457"/>
                <a:gd name="T5" fmla="*/ 132 h 968"/>
                <a:gd name="T6" fmla="*/ 1356 w 1457"/>
                <a:gd name="T7" fmla="*/ 20 h 968"/>
                <a:gd name="T8" fmla="*/ 1324 w 1457"/>
                <a:gd name="T9" fmla="*/ 252 h 968"/>
                <a:gd name="T10" fmla="*/ 940 w 1457"/>
                <a:gd name="T11" fmla="*/ 700 h 968"/>
                <a:gd name="T12" fmla="*/ 188 w 1457"/>
                <a:gd name="T13" fmla="*/ 948 h 968"/>
                <a:gd name="T14" fmla="*/ 4 w 1457"/>
                <a:gd name="T15" fmla="*/ 796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Oval 57">
              <a:extLst>
                <a:ext uri="{FF2B5EF4-FFF2-40B4-BE49-F238E27FC236}">
                  <a16:creationId xmlns:a16="http://schemas.microsoft.com/office/drawing/2014/main" id="{5E2F1FAD-F9B5-1845-A0E6-1B29D72AD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175" y="58023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Text Box 61">
              <a:extLst>
                <a:ext uri="{FF2B5EF4-FFF2-40B4-BE49-F238E27FC236}">
                  <a16:creationId xmlns:a16="http://schemas.microsoft.com/office/drawing/2014/main" id="{86C86DC5-B6D1-7B48-AE80-06B8588E1F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8425" y="3189288"/>
              <a:ext cx="1533525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2 </a:t>
              </a:r>
              <a:r>
                <a:rPr lang="en-US" altLang="en-US" sz="2400" b="0" dirty="0">
                  <a:latin typeface="Times New Roman" charset="0"/>
                </a:rPr>
                <a:t>(weight)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28" name="Text Box 62">
              <a:extLst>
                <a:ext uri="{FF2B5EF4-FFF2-40B4-BE49-F238E27FC236}">
                  <a16:creationId xmlns:a16="http://schemas.microsoft.com/office/drawing/2014/main" id="{B5DB9B54-8ED5-D941-B71A-F3996CDC83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5037" y="5881687"/>
              <a:ext cx="146685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1 </a:t>
              </a:r>
              <a:r>
                <a:rPr lang="en-US" altLang="en-US" sz="2400" b="0" dirty="0">
                  <a:latin typeface="Times New Roman" charset="0"/>
                </a:rPr>
                <a:t>(height)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29" name="Text Box 63">
              <a:extLst>
                <a:ext uri="{FF2B5EF4-FFF2-40B4-BE49-F238E27FC236}">
                  <a16:creationId xmlns:a16="http://schemas.microsoft.com/office/drawing/2014/main" id="{B82D8DF7-3ED2-F141-8992-E1314F5280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8" y="4113213"/>
              <a:ext cx="423862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1</a:t>
              </a:r>
            </a:p>
          </p:txBody>
        </p:sp>
        <p:sp>
          <p:nvSpPr>
            <p:cNvPr id="30" name="Line 37">
              <a:extLst>
                <a:ext uri="{FF2B5EF4-FFF2-40B4-BE49-F238E27FC236}">
                  <a16:creationId xmlns:a16="http://schemas.microsoft.com/office/drawing/2014/main" id="{A78CB6D7-F6C8-CF41-A109-5D1544F8AB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87775" y="4703763"/>
              <a:ext cx="284163" cy="51911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Text Box 63">
              <a:extLst>
                <a:ext uri="{FF2B5EF4-FFF2-40B4-BE49-F238E27FC236}">
                  <a16:creationId xmlns:a16="http://schemas.microsoft.com/office/drawing/2014/main" id="{DA0FFC07-21EB-8546-BDB2-85D263AB8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650" y="4208463"/>
              <a:ext cx="423863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5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F1444F-8D97-264E-B9A8-F7DB236052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Question: 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F1444F-8D97-264E-B9A8-F7DB23605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4F0C45-66E2-4C45-8413-55EE58C72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Assume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data matrix</a:t>
                </a:r>
              </a:p>
              <a:p>
                <a:r>
                  <a:rPr lang="en-US" sz="2400" dirty="0"/>
                  <a:t>Step 1: normalize attribute: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𝑐𝑜𝑙𝑀𝑒𝑎𝑛𝑠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4F0C45-66E2-4C45-8413-55EE58C72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159A1693-7B4A-AB4A-AECA-40F5E7D7B550}"/>
              </a:ext>
            </a:extLst>
          </p:cNvPr>
          <p:cNvGrpSpPr/>
          <p:nvPr/>
        </p:nvGrpSpPr>
        <p:grpSpPr>
          <a:xfrm>
            <a:off x="2108751" y="2847521"/>
            <a:ext cx="4843462" cy="3508375"/>
            <a:chOff x="2620923" y="2522538"/>
            <a:chExt cx="4843462" cy="3508375"/>
          </a:xfrm>
        </p:grpSpPr>
        <p:sp>
          <p:nvSpPr>
            <p:cNvPr id="5" name="Line 35">
              <a:extLst>
                <a:ext uri="{FF2B5EF4-FFF2-40B4-BE49-F238E27FC236}">
                  <a16:creationId xmlns:a16="http://schemas.microsoft.com/office/drawing/2014/main" id="{32D444CB-3EC6-3E4E-A3A3-C318F7E78F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5073" y="2584450"/>
              <a:ext cx="0" cy="262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Line 36">
              <a:extLst>
                <a:ext uri="{FF2B5EF4-FFF2-40B4-BE49-F238E27FC236}">
                  <a16:creationId xmlns:a16="http://schemas.microsoft.com/office/drawing/2014/main" id="{DB0517C9-7961-9A4B-B98A-90755F70D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5073" y="5213350"/>
              <a:ext cx="271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Line 37">
              <a:extLst>
                <a:ext uri="{FF2B5EF4-FFF2-40B4-BE49-F238E27FC236}">
                  <a16:creationId xmlns:a16="http://schemas.microsoft.com/office/drawing/2014/main" id="{1175E287-5039-7143-905D-060A38AC98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5275" y="4465638"/>
              <a:ext cx="2590800" cy="14001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39">
              <a:extLst>
                <a:ext uri="{FF2B5EF4-FFF2-40B4-BE49-F238E27FC236}">
                  <a16:creationId xmlns:a16="http://schemas.microsoft.com/office/drawing/2014/main" id="{483F2298-A88C-2045-B546-81EB19076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675" y="52863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40">
              <a:extLst>
                <a:ext uri="{FF2B5EF4-FFF2-40B4-BE49-F238E27FC236}">
                  <a16:creationId xmlns:a16="http://schemas.microsoft.com/office/drawing/2014/main" id="{2BC545EA-8D82-E74A-9986-3319A1EA9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Oval 41">
              <a:extLst>
                <a:ext uri="{FF2B5EF4-FFF2-40B4-BE49-F238E27FC236}">
                  <a16:creationId xmlns:a16="http://schemas.microsoft.com/office/drawing/2014/main" id="{94DAB4D4-88E6-CF42-B32A-FB56D054D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175" y="55768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42">
              <a:extLst>
                <a:ext uri="{FF2B5EF4-FFF2-40B4-BE49-F238E27FC236}">
                  <a16:creationId xmlns:a16="http://schemas.microsoft.com/office/drawing/2014/main" id="{ABAA64C2-D595-7542-9D04-55980D329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775" y="5168900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Oval 43">
              <a:extLst>
                <a:ext uri="{FF2B5EF4-FFF2-40B4-BE49-F238E27FC236}">
                  <a16:creationId xmlns:a16="http://schemas.microsoft.com/office/drawing/2014/main" id="{9C3D7E8A-7E1B-FB45-AF4E-A38DB9219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52736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Oval 44">
              <a:extLst>
                <a:ext uri="{FF2B5EF4-FFF2-40B4-BE49-F238E27FC236}">
                  <a16:creationId xmlns:a16="http://schemas.microsoft.com/office/drawing/2014/main" id="{DCB9A721-B1BE-8B4F-8094-99C09F18E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875" y="5260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45">
              <a:extLst>
                <a:ext uri="{FF2B5EF4-FFF2-40B4-BE49-F238E27FC236}">
                  <a16:creationId xmlns:a16="http://schemas.microsoft.com/office/drawing/2014/main" id="{ABE7081B-B9A7-6840-9B46-10B2DE656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75" y="5591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Oval 46">
              <a:extLst>
                <a:ext uri="{FF2B5EF4-FFF2-40B4-BE49-F238E27FC236}">
                  <a16:creationId xmlns:a16="http://schemas.microsoft.com/office/drawing/2014/main" id="{80CFA2BF-B390-8E49-83A9-D9103ABA8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275" y="54848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47">
              <a:extLst>
                <a:ext uri="{FF2B5EF4-FFF2-40B4-BE49-F238E27FC236}">
                  <a16:creationId xmlns:a16="http://schemas.microsoft.com/office/drawing/2014/main" id="{8B9580BE-77E9-6541-8ECA-B51AC9363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49434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48">
              <a:extLst>
                <a:ext uri="{FF2B5EF4-FFF2-40B4-BE49-F238E27FC236}">
                  <a16:creationId xmlns:a16="http://schemas.microsoft.com/office/drawing/2014/main" id="{2455BA2E-EB79-A641-8B5C-3B46FF43E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6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49">
              <a:extLst>
                <a:ext uri="{FF2B5EF4-FFF2-40B4-BE49-F238E27FC236}">
                  <a16:creationId xmlns:a16="http://schemas.microsoft.com/office/drawing/2014/main" id="{D6EA1DD8-E5E1-144E-9182-3AE32C272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4546600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50">
              <a:extLst>
                <a:ext uri="{FF2B5EF4-FFF2-40B4-BE49-F238E27FC236}">
                  <a16:creationId xmlns:a16="http://schemas.microsoft.com/office/drawing/2014/main" id="{5F7B15D0-55F8-D845-93BA-0856CE2F1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975" y="56165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51">
              <a:extLst>
                <a:ext uri="{FF2B5EF4-FFF2-40B4-BE49-F238E27FC236}">
                  <a16:creationId xmlns:a16="http://schemas.microsoft.com/office/drawing/2014/main" id="{8988B4F2-7BED-7D4D-A86A-4B51BC40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475" y="49164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Oval 52">
              <a:extLst>
                <a:ext uri="{FF2B5EF4-FFF2-40B4-BE49-F238E27FC236}">
                  <a16:creationId xmlns:a16="http://schemas.microsoft.com/office/drawing/2014/main" id="{78AA6D96-2410-204B-9BBB-2B646910D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875" y="4625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Oval 53">
              <a:extLst>
                <a:ext uri="{FF2B5EF4-FFF2-40B4-BE49-F238E27FC236}">
                  <a16:creationId xmlns:a16="http://schemas.microsoft.com/office/drawing/2014/main" id="{132F6897-0B8F-5A4A-ABE5-94222A392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875" y="4956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Oval 54">
              <a:extLst>
                <a:ext uri="{FF2B5EF4-FFF2-40B4-BE49-F238E27FC236}">
                  <a16:creationId xmlns:a16="http://schemas.microsoft.com/office/drawing/2014/main" id="{0AE8CBB1-D64E-984B-8F7C-580442D83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475" y="4759325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Oval 55">
              <a:extLst>
                <a:ext uri="{FF2B5EF4-FFF2-40B4-BE49-F238E27FC236}">
                  <a16:creationId xmlns:a16="http://schemas.microsoft.com/office/drawing/2014/main" id="{EB948F06-7352-454D-BAC6-B2958753A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9775" y="530066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Freeform 56">
              <a:extLst>
                <a:ext uri="{FF2B5EF4-FFF2-40B4-BE49-F238E27FC236}">
                  <a16:creationId xmlns:a16="http://schemas.microsoft.com/office/drawing/2014/main" id="{C21B7F6E-69A0-664F-ADF1-7BD88D806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025" y="4433888"/>
              <a:ext cx="2312988" cy="1597025"/>
            </a:xfrm>
            <a:custGeom>
              <a:avLst/>
              <a:gdLst>
                <a:gd name="T0" fmla="*/ 4 w 1457"/>
                <a:gd name="T1" fmla="*/ 796 h 968"/>
                <a:gd name="T2" fmla="*/ 212 w 1457"/>
                <a:gd name="T3" fmla="*/ 388 h 968"/>
                <a:gd name="T4" fmla="*/ 716 w 1457"/>
                <a:gd name="T5" fmla="*/ 132 h 968"/>
                <a:gd name="T6" fmla="*/ 1356 w 1457"/>
                <a:gd name="T7" fmla="*/ 20 h 968"/>
                <a:gd name="T8" fmla="*/ 1324 w 1457"/>
                <a:gd name="T9" fmla="*/ 252 h 968"/>
                <a:gd name="T10" fmla="*/ 940 w 1457"/>
                <a:gd name="T11" fmla="*/ 700 h 968"/>
                <a:gd name="T12" fmla="*/ 188 w 1457"/>
                <a:gd name="T13" fmla="*/ 948 h 968"/>
                <a:gd name="T14" fmla="*/ 4 w 1457"/>
                <a:gd name="T15" fmla="*/ 796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Oval 57">
              <a:extLst>
                <a:ext uri="{FF2B5EF4-FFF2-40B4-BE49-F238E27FC236}">
                  <a16:creationId xmlns:a16="http://schemas.microsoft.com/office/drawing/2014/main" id="{6C29BDC3-CC82-8543-A36C-70995448E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175" y="58023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Text Box 61">
              <a:extLst>
                <a:ext uri="{FF2B5EF4-FFF2-40B4-BE49-F238E27FC236}">
                  <a16:creationId xmlns:a16="http://schemas.microsoft.com/office/drawing/2014/main" id="{A43B66EE-3C58-1240-ADEE-6FD54ADE9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0923" y="2522538"/>
              <a:ext cx="1533525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2 </a:t>
              </a:r>
              <a:r>
                <a:rPr lang="en-US" altLang="en-US" sz="2400" b="0" dirty="0">
                  <a:latin typeface="Times New Roman" charset="0"/>
                </a:rPr>
                <a:t>(weight)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28" name="Text Box 62">
              <a:extLst>
                <a:ext uri="{FF2B5EF4-FFF2-40B4-BE49-F238E27FC236}">
                  <a16:creationId xmlns:a16="http://schemas.microsoft.com/office/drawing/2014/main" id="{F98F357D-A19C-1D42-B603-2E824D887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7535" y="5214937"/>
              <a:ext cx="146685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1 </a:t>
              </a:r>
              <a:r>
                <a:rPr lang="en-US" altLang="en-US" sz="2400" b="0" dirty="0">
                  <a:latin typeface="Times New Roman" charset="0"/>
                </a:rPr>
                <a:t>(height)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29" name="Text Box 63">
              <a:extLst>
                <a:ext uri="{FF2B5EF4-FFF2-40B4-BE49-F238E27FC236}">
                  <a16:creationId xmlns:a16="http://schemas.microsoft.com/office/drawing/2014/main" id="{E21D9C76-D233-CC4A-B5D0-CA9288A2E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8" y="4113213"/>
              <a:ext cx="423862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1</a:t>
              </a:r>
            </a:p>
          </p:txBody>
        </p:sp>
        <p:sp>
          <p:nvSpPr>
            <p:cNvPr id="30" name="Line 37">
              <a:extLst>
                <a:ext uri="{FF2B5EF4-FFF2-40B4-BE49-F238E27FC236}">
                  <a16:creationId xmlns:a16="http://schemas.microsoft.com/office/drawing/2014/main" id="{1060E9E0-7C71-C449-B126-FC8763FE2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87775" y="4703763"/>
              <a:ext cx="284163" cy="51911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Text Box 63">
              <a:extLst>
                <a:ext uri="{FF2B5EF4-FFF2-40B4-BE49-F238E27FC236}">
                  <a16:creationId xmlns:a16="http://schemas.microsoft.com/office/drawing/2014/main" id="{80FC5BA2-C295-D64D-8A88-15953A1118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650" y="4208463"/>
              <a:ext cx="423863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F49DD0-A91E-2C4F-93DA-6ED64C1DC41E}"/>
              </a:ext>
            </a:extLst>
          </p:cNvPr>
          <p:cNvGrpSpPr/>
          <p:nvPr/>
        </p:nvGrpSpPr>
        <p:grpSpPr>
          <a:xfrm>
            <a:off x="857294" y="3514271"/>
            <a:ext cx="4843462" cy="3152774"/>
            <a:chOff x="1368425" y="3189288"/>
            <a:chExt cx="4843462" cy="3152774"/>
          </a:xfrm>
        </p:grpSpPr>
        <p:sp>
          <p:nvSpPr>
            <p:cNvPr id="33" name="Line 35">
              <a:extLst>
                <a:ext uri="{FF2B5EF4-FFF2-40B4-BE49-F238E27FC236}">
                  <a16:creationId xmlns:a16="http://schemas.microsoft.com/office/drawing/2014/main" id="{3513BCC0-2DF5-2C42-8E76-78ACE9AFAF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2575" y="3251200"/>
              <a:ext cx="0" cy="262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4" name="Line 36">
              <a:extLst>
                <a:ext uri="{FF2B5EF4-FFF2-40B4-BE49-F238E27FC236}">
                  <a16:creationId xmlns:a16="http://schemas.microsoft.com/office/drawing/2014/main" id="{CF7F762C-58D3-5740-BAAD-0CFB46731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2575" y="5880100"/>
              <a:ext cx="271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5" name="Line 37">
              <a:extLst>
                <a:ext uri="{FF2B5EF4-FFF2-40B4-BE49-F238E27FC236}">
                  <a16:creationId xmlns:a16="http://schemas.microsoft.com/office/drawing/2014/main" id="{7EC8DCB7-BB7E-B84F-B8A1-E630C98864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5275" y="4465638"/>
              <a:ext cx="2590800" cy="14001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5ADE485E-7712-044E-A49C-83CF4C9DF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675" y="52863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7" name="Oval 40">
              <a:extLst>
                <a:ext uri="{FF2B5EF4-FFF2-40B4-BE49-F238E27FC236}">
                  <a16:creationId xmlns:a16="http://schemas.microsoft.com/office/drawing/2014/main" id="{61380C4F-E20A-0644-8EAA-A227025C5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" name="Oval 41">
              <a:extLst>
                <a:ext uri="{FF2B5EF4-FFF2-40B4-BE49-F238E27FC236}">
                  <a16:creationId xmlns:a16="http://schemas.microsoft.com/office/drawing/2014/main" id="{8FB82F2D-944B-AA43-B982-2AA31122E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175" y="55768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9" name="Oval 42">
              <a:extLst>
                <a:ext uri="{FF2B5EF4-FFF2-40B4-BE49-F238E27FC236}">
                  <a16:creationId xmlns:a16="http://schemas.microsoft.com/office/drawing/2014/main" id="{40E631B3-99F4-6048-B1A8-F9EEA98FD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775" y="5168900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0" name="Oval 43">
              <a:extLst>
                <a:ext uri="{FF2B5EF4-FFF2-40B4-BE49-F238E27FC236}">
                  <a16:creationId xmlns:a16="http://schemas.microsoft.com/office/drawing/2014/main" id="{FB6F7A21-E93A-FB46-A8DF-5D37C01A0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52736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" name="Oval 44">
              <a:extLst>
                <a:ext uri="{FF2B5EF4-FFF2-40B4-BE49-F238E27FC236}">
                  <a16:creationId xmlns:a16="http://schemas.microsoft.com/office/drawing/2014/main" id="{8C39E980-57A1-154C-94D4-BD11122D1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875" y="5260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2" name="Oval 45">
              <a:extLst>
                <a:ext uri="{FF2B5EF4-FFF2-40B4-BE49-F238E27FC236}">
                  <a16:creationId xmlns:a16="http://schemas.microsoft.com/office/drawing/2014/main" id="{1EBAF8F9-E1EC-504D-A656-C84823969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75" y="5591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3" name="Oval 46">
              <a:extLst>
                <a:ext uri="{FF2B5EF4-FFF2-40B4-BE49-F238E27FC236}">
                  <a16:creationId xmlns:a16="http://schemas.microsoft.com/office/drawing/2014/main" id="{CBDC31DD-0A58-3341-B4E3-F9BA5DE1E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275" y="54848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4" name="Oval 47">
              <a:extLst>
                <a:ext uri="{FF2B5EF4-FFF2-40B4-BE49-F238E27FC236}">
                  <a16:creationId xmlns:a16="http://schemas.microsoft.com/office/drawing/2014/main" id="{CEB69143-D3CD-B946-B4AE-53E4726DB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49434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5" name="Oval 48">
              <a:extLst>
                <a:ext uri="{FF2B5EF4-FFF2-40B4-BE49-F238E27FC236}">
                  <a16:creationId xmlns:a16="http://schemas.microsoft.com/office/drawing/2014/main" id="{E1B6C47E-8FBA-9C40-A13C-0CAA0A13E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6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6" name="Oval 49">
              <a:extLst>
                <a:ext uri="{FF2B5EF4-FFF2-40B4-BE49-F238E27FC236}">
                  <a16:creationId xmlns:a16="http://schemas.microsoft.com/office/drawing/2014/main" id="{9989527B-0594-9C46-9C13-1D586153A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4546600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7" name="Oval 50">
              <a:extLst>
                <a:ext uri="{FF2B5EF4-FFF2-40B4-BE49-F238E27FC236}">
                  <a16:creationId xmlns:a16="http://schemas.microsoft.com/office/drawing/2014/main" id="{53A20B70-2D8F-DB44-A486-5743AA142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975" y="56165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8" name="Oval 51">
              <a:extLst>
                <a:ext uri="{FF2B5EF4-FFF2-40B4-BE49-F238E27FC236}">
                  <a16:creationId xmlns:a16="http://schemas.microsoft.com/office/drawing/2014/main" id="{0A32C99F-6EFD-B24F-8F89-F8FFBBC00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475" y="49164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9" name="Oval 52">
              <a:extLst>
                <a:ext uri="{FF2B5EF4-FFF2-40B4-BE49-F238E27FC236}">
                  <a16:creationId xmlns:a16="http://schemas.microsoft.com/office/drawing/2014/main" id="{2678BDA0-68D4-9740-A603-A136D655D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875" y="4625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0" name="Oval 53">
              <a:extLst>
                <a:ext uri="{FF2B5EF4-FFF2-40B4-BE49-F238E27FC236}">
                  <a16:creationId xmlns:a16="http://schemas.microsoft.com/office/drawing/2014/main" id="{F29522CA-423E-6E4C-8565-3012B1EC4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875" y="4956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" name="Oval 54">
              <a:extLst>
                <a:ext uri="{FF2B5EF4-FFF2-40B4-BE49-F238E27FC236}">
                  <a16:creationId xmlns:a16="http://schemas.microsoft.com/office/drawing/2014/main" id="{9B6BF4CF-E9D9-E54C-89C4-86C214AE8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475" y="4759325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Oval 55">
              <a:extLst>
                <a:ext uri="{FF2B5EF4-FFF2-40B4-BE49-F238E27FC236}">
                  <a16:creationId xmlns:a16="http://schemas.microsoft.com/office/drawing/2014/main" id="{894D9B5B-CD11-894A-B5DC-F210C2066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9775" y="530066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75A2B576-0294-7F43-8E50-9E13C9921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025" y="4433888"/>
              <a:ext cx="2312988" cy="1597025"/>
            </a:xfrm>
            <a:custGeom>
              <a:avLst/>
              <a:gdLst>
                <a:gd name="T0" fmla="*/ 4 w 1457"/>
                <a:gd name="T1" fmla="*/ 796 h 968"/>
                <a:gd name="T2" fmla="*/ 212 w 1457"/>
                <a:gd name="T3" fmla="*/ 388 h 968"/>
                <a:gd name="T4" fmla="*/ 716 w 1457"/>
                <a:gd name="T5" fmla="*/ 132 h 968"/>
                <a:gd name="T6" fmla="*/ 1356 w 1457"/>
                <a:gd name="T7" fmla="*/ 20 h 968"/>
                <a:gd name="T8" fmla="*/ 1324 w 1457"/>
                <a:gd name="T9" fmla="*/ 252 h 968"/>
                <a:gd name="T10" fmla="*/ 940 w 1457"/>
                <a:gd name="T11" fmla="*/ 700 h 968"/>
                <a:gd name="T12" fmla="*/ 188 w 1457"/>
                <a:gd name="T13" fmla="*/ 948 h 968"/>
                <a:gd name="T14" fmla="*/ 4 w 1457"/>
                <a:gd name="T15" fmla="*/ 796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4" name="Oval 57">
              <a:extLst>
                <a:ext uri="{FF2B5EF4-FFF2-40B4-BE49-F238E27FC236}">
                  <a16:creationId xmlns:a16="http://schemas.microsoft.com/office/drawing/2014/main" id="{DDAFD57B-DBA6-8648-B36B-F644AC29D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175" y="58023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5" name="Text Box 61">
              <a:extLst>
                <a:ext uri="{FF2B5EF4-FFF2-40B4-BE49-F238E27FC236}">
                  <a16:creationId xmlns:a16="http://schemas.microsoft.com/office/drawing/2014/main" id="{62AD717E-CDDA-394C-BE26-3F9AC30F8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8425" y="3189288"/>
              <a:ext cx="1533525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2 </a:t>
              </a:r>
              <a:r>
                <a:rPr lang="en-US" altLang="en-US" sz="2400" b="0" dirty="0">
                  <a:latin typeface="Times New Roman" charset="0"/>
                </a:rPr>
                <a:t>(weight)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56" name="Text Box 62">
              <a:extLst>
                <a:ext uri="{FF2B5EF4-FFF2-40B4-BE49-F238E27FC236}">
                  <a16:creationId xmlns:a16="http://schemas.microsoft.com/office/drawing/2014/main" id="{42064576-51EB-5B43-A70A-DB5A6999C2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5037" y="5881687"/>
              <a:ext cx="146685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1 </a:t>
              </a:r>
              <a:r>
                <a:rPr lang="en-US" altLang="en-US" sz="2400" b="0" dirty="0">
                  <a:latin typeface="Times New Roman" charset="0"/>
                </a:rPr>
                <a:t>(height)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57" name="Text Box 63">
              <a:extLst>
                <a:ext uri="{FF2B5EF4-FFF2-40B4-BE49-F238E27FC236}">
                  <a16:creationId xmlns:a16="http://schemas.microsoft.com/office/drawing/2014/main" id="{5D9AFB13-36E8-4D4D-9DC0-555F044947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8" y="4113213"/>
              <a:ext cx="423862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1</a:t>
              </a:r>
            </a:p>
          </p:txBody>
        </p:sp>
        <p:sp>
          <p:nvSpPr>
            <p:cNvPr id="58" name="Line 37">
              <a:extLst>
                <a:ext uri="{FF2B5EF4-FFF2-40B4-BE49-F238E27FC236}">
                  <a16:creationId xmlns:a16="http://schemas.microsoft.com/office/drawing/2014/main" id="{4BC8C39A-FEBC-BF44-B9AC-EC5F00E900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87775" y="4703763"/>
              <a:ext cx="284163" cy="51911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9" name="Text Box 63">
              <a:extLst>
                <a:ext uri="{FF2B5EF4-FFF2-40B4-BE49-F238E27FC236}">
                  <a16:creationId xmlns:a16="http://schemas.microsoft.com/office/drawing/2014/main" id="{BC86F7D0-339C-3F41-9643-DE9479FBF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650" y="4208463"/>
              <a:ext cx="423863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69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D4109D-4C15-014A-8088-871BD1C1C61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Question: 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D4109D-4C15-014A-8088-871BD1C1C6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283E61-8FD0-F246-B4BC-DD74840345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8380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First find most significant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vec)</a:t>
                </a:r>
              </a:p>
              <a:p>
                <a:r>
                  <a:rPr lang="en-US" dirty="0"/>
                  <a:t>Projection of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has largest variance, so: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𝑋𝑒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𝑋𝑒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Subject to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altLang="en-US" dirty="0"/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as largest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𝑋𝑒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𝑋𝑒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i="1">
                        <a:latin typeface="Cambria Math" panose="02040503050406030204" pitchFamily="18" charset="0"/>
                      </a:rPr>
                      <m:t>𝑋𝑒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>
                                <a:latin typeface="Cambria Math" panose="02040503050406030204" pitchFamily="18" charset="0"/>
                              </a:rPr>
                              <m:t>[(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en-US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because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(semi-definite)</a:t>
                </a:r>
              </a:p>
              <a:p>
                <a:pPr lvl="1"/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 is the eigenvector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b="0" dirty="0"/>
              </a:p>
              <a:p>
                <a:pPr marL="457200" lvl="1" indent="0">
                  <a:buNone/>
                </a:pPr>
                <a:r>
                  <a:rPr lang="en-US" dirty="0"/>
                  <a:t>corresponding to the largest eigenvalue</a:t>
                </a:r>
              </a:p>
              <a:p>
                <a:pPr lvl="1"/>
                <a:r>
                  <a:rPr lang="en-US" dirty="0"/>
                  <a:t>Similarly, we can find other basis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283E61-8FD0-F246-B4BC-DD74840345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83801"/>
              </a:xfrm>
              <a:blipFill>
                <a:blip r:embed="rId3"/>
                <a:stretch>
                  <a:fillRect l="-643" t="-2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90EFE6F-C6CB-9947-9E8B-2B4B71EBA95F}"/>
              </a:ext>
            </a:extLst>
          </p:cNvPr>
          <p:cNvGrpSpPr/>
          <p:nvPr/>
        </p:nvGrpSpPr>
        <p:grpSpPr>
          <a:xfrm>
            <a:off x="4930266" y="2516271"/>
            <a:ext cx="4283075" cy="3508375"/>
            <a:chOff x="2620923" y="2522538"/>
            <a:chExt cx="4283075" cy="3508375"/>
          </a:xfrm>
        </p:grpSpPr>
        <p:sp>
          <p:nvSpPr>
            <p:cNvPr id="5" name="Line 35">
              <a:extLst>
                <a:ext uri="{FF2B5EF4-FFF2-40B4-BE49-F238E27FC236}">
                  <a16:creationId xmlns:a16="http://schemas.microsoft.com/office/drawing/2014/main" id="{27AAAAF5-1067-144B-AA93-3E83B83482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5073" y="2584450"/>
              <a:ext cx="0" cy="262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Line 36">
              <a:extLst>
                <a:ext uri="{FF2B5EF4-FFF2-40B4-BE49-F238E27FC236}">
                  <a16:creationId xmlns:a16="http://schemas.microsoft.com/office/drawing/2014/main" id="{BCD9B286-2A38-ED46-B64F-5A999B234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5073" y="5213350"/>
              <a:ext cx="271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Line 37">
              <a:extLst>
                <a:ext uri="{FF2B5EF4-FFF2-40B4-BE49-F238E27FC236}">
                  <a16:creationId xmlns:a16="http://schemas.microsoft.com/office/drawing/2014/main" id="{DBB784AC-9925-AE4B-B144-21CB39542E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5275" y="4465638"/>
              <a:ext cx="2590800" cy="14001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39">
              <a:extLst>
                <a:ext uri="{FF2B5EF4-FFF2-40B4-BE49-F238E27FC236}">
                  <a16:creationId xmlns:a16="http://schemas.microsoft.com/office/drawing/2014/main" id="{976CA6BA-0882-554B-82F3-7CCC36CB5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675" y="52863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40">
              <a:extLst>
                <a:ext uri="{FF2B5EF4-FFF2-40B4-BE49-F238E27FC236}">
                  <a16:creationId xmlns:a16="http://schemas.microsoft.com/office/drawing/2014/main" id="{BEFC6A79-8941-6D42-9B9B-5160377AB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Oval 41">
              <a:extLst>
                <a:ext uri="{FF2B5EF4-FFF2-40B4-BE49-F238E27FC236}">
                  <a16:creationId xmlns:a16="http://schemas.microsoft.com/office/drawing/2014/main" id="{F92B9641-5EB6-A849-862E-8802F8B4C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175" y="55768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42">
              <a:extLst>
                <a:ext uri="{FF2B5EF4-FFF2-40B4-BE49-F238E27FC236}">
                  <a16:creationId xmlns:a16="http://schemas.microsoft.com/office/drawing/2014/main" id="{187342E7-49A5-2842-8936-80DEDBFC0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775" y="5168900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Oval 43">
              <a:extLst>
                <a:ext uri="{FF2B5EF4-FFF2-40B4-BE49-F238E27FC236}">
                  <a16:creationId xmlns:a16="http://schemas.microsoft.com/office/drawing/2014/main" id="{62719F8A-E353-7A4D-BEF4-E802B5C07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52736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Oval 44">
              <a:extLst>
                <a:ext uri="{FF2B5EF4-FFF2-40B4-BE49-F238E27FC236}">
                  <a16:creationId xmlns:a16="http://schemas.microsoft.com/office/drawing/2014/main" id="{1C1A4A32-75DF-5D42-87D4-37296A30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875" y="5260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45">
              <a:extLst>
                <a:ext uri="{FF2B5EF4-FFF2-40B4-BE49-F238E27FC236}">
                  <a16:creationId xmlns:a16="http://schemas.microsoft.com/office/drawing/2014/main" id="{A42A946D-240A-1D4B-AE26-BCCB9C823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75" y="5591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Oval 46">
              <a:extLst>
                <a:ext uri="{FF2B5EF4-FFF2-40B4-BE49-F238E27FC236}">
                  <a16:creationId xmlns:a16="http://schemas.microsoft.com/office/drawing/2014/main" id="{21DA06A7-25DB-5040-89FC-C900A2131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275" y="54848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47">
              <a:extLst>
                <a:ext uri="{FF2B5EF4-FFF2-40B4-BE49-F238E27FC236}">
                  <a16:creationId xmlns:a16="http://schemas.microsoft.com/office/drawing/2014/main" id="{98D78E80-C30A-C743-96D2-C23BB3B9D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49434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48">
              <a:extLst>
                <a:ext uri="{FF2B5EF4-FFF2-40B4-BE49-F238E27FC236}">
                  <a16:creationId xmlns:a16="http://schemas.microsoft.com/office/drawing/2014/main" id="{1793BA50-D1B6-964C-BAEC-4B2AA753A4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6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49">
              <a:extLst>
                <a:ext uri="{FF2B5EF4-FFF2-40B4-BE49-F238E27FC236}">
                  <a16:creationId xmlns:a16="http://schemas.microsoft.com/office/drawing/2014/main" id="{4F070353-C5AB-9346-A729-A358B0ABE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4546600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50">
              <a:extLst>
                <a:ext uri="{FF2B5EF4-FFF2-40B4-BE49-F238E27FC236}">
                  <a16:creationId xmlns:a16="http://schemas.microsoft.com/office/drawing/2014/main" id="{4D9A633B-60A9-1943-9506-7F42F582DF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975" y="56165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51">
              <a:extLst>
                <a:ext uri="{FF2B5EF4-FFF2-40B4-BE49-F238E27FC236}">
                  <a16:creationId xmlns:a16="http://schemas.microsoft.com/office/drawing/2014/main" id="{EB964EDD-8E1D-2C4F-B969-75C375B3F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475" y="49164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Oval 52">
              <a:extLst>
                <a:ext uri="{FF2B5EF4-FFF2-40B4-BE49-F238E27FC236}">
                  <a16:creationId xmlns:a16="http://schemas.microsoft.com/office/drawing/2014/main" id="{DC892F7C-4357-BF42-9B9D-E57F6A6F2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875" y="4625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Oval 53">
              <a:extLst>
                <a:ext uri="{FF2B5EF4-FFF2-40B4-BE49-F238E27FC236}">
                  <a16:creationId xmlns:a16="http://schemas.microsoft.com/office/drawing/2014/main" id="{7C4C6E9F-9DE5-7D4D-90E2-1F2ED6DE7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875" y="4956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Oval 54">
              <a:extLst>
                <a:ext uri="{FF2B5EF4-FFF2-40B4-BE49-F238E27FC236}">
                  <a16:creationId xmlns:a16="http://schemas.microsoft.com/office/drawing/2014/main" id="{A13C9840-945B-C446-8CCF-997A10795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475" y="4759325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Oval 55">
              <a:extLst>
                <a:ext uri="{FF2B5EF4-FFF2-40B4-BE49-F238E27FC236}">
                  <a16:creationId xmlns:a16="http://schemas.microsoft.com/office/drawing/2014/main" id="{0BC5E8C0-EAF9-2147-BAD8-520CE936D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9775" y="530066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Freeform 56">
              <a:extLst>
                <a:ext uri="{FF2B5EF4-FFF2-40B4-BE49-F238E27FC236}">
                  <a16:creationId xmlns:a16="http://schemas.microsoft.com/office/drawing/2014/main" id="{3A84AB07-FF0C-0647-B104-C1F815BA1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025" y="4433888"/>
              <a:ext cx="2312988" cy="1597025"/>
            </a:xfrm>
            <a:custGeom>
              <a:avLst/>
              <a:gdLst>
                <a:gd name="T0" fmla="*/ 4 w 1457"/>
                <a:gd name="T1" fmla="*/ 796 h 968"/>
                <a:gd name="T2" fmla="*/ 212 w 1457"/>
                <a:gd name="T3" fmla="*/ 388 h 968"/>
                <a:gd name="T4" fmla="*/ 716 w 1457"/>
                <a:gd name="T5" fmla="*/ 132 h 968"/>
                <a:gd name="T6" fmla="*/ 1356 w 1457"/>
                <a:gd name="T7" fmla="*/ 20 h 968"/>
                <a:gd name="T8" fmla="*/ 1324 w 1457"/>
                <a:gd name="T9" fmla="*/ 252 h 968"/>
                <a:gd name="T10" fmla="*/ 940 w 1457"/>
                <a:gd name="T11" fmla="*/ 700 h 968"/>
                <a:gd name="T12" fmla="*/ 188 w 1457"/>
                <a:gd name="T13" fmla="*/ 948 h 968"/>
                <a:gd name="T14" fmla="*/ 4 w 1457"/>
                <a:gd name="T15" fmla="*/ 796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Oval 57">
              <a:extLst>
                <a:ext uri="{FF2B5EF4-FFF2-40B4-BE49-F238E27FC236}">
                  <a16:creationId xmlns:a16="http://schemas.microsoft.com/office/drawing/2014/main" id="{66CEA36B-C8C3-7541-BA0C-E56BC0144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175" y="58023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Text Box 61">
              <a:extLst>
                <a:ext uri="{FF2B5EF4-FFF2-40B4-BE49-F238E27FC236}">
                  <a16:creationId xmlns:a16="http://schemas.microsoft.com/office/drawing/2014/main" id="{D3EF1DC8-35BC-A648-83F7-1C2BD4703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0923" y="2522538"/>
              <a:ext cx="1533525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2 </a:t>
              </a:r>
              <a:r>
                <a:rPr lang="en-US" altLang="en-US" sz="2400" b="0" dirty="0">
                  <a:latin typeface="Times New Roman" charset="0"/>
                </a:rPr>
                <a:t>(weight)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28" name="Text Box 62">
              <a:extLst>
                <a:ext uri="{FF2B5EF4-FFF2-40B4-BE49-F238E27FC236}">
                  <a16:creationId xmlns:a16="http://schemas.microsoft.com/office/drawing/2014/main" id="{B0EE8667-3FCD-D246-BE52-78E50E87F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7148" y="5232400"/>
              <a:ext cx="146685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1 </a:t>
              </a:r>
              <a:r>
                <a:rPr lang="en-US" altLang="en-US" sz="2400" b="0" dirty="0">
                  <a:latin typeface="Times New Roman" charset="0"/>
                </a:rPr>
                <a:t>(height)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29" name="Text Box 63">
              <a:extLst>
                <a:ext uri="{FF2B5EF4-FFF2-40B4-BE49-F238E27FC236}">
                  <a16:creationId xmlns:a16="http://schemas.microsoft.com/office/drawing/2014/main" id="{1F3AD056-6359-B94A-BC43-047AF2B4A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8" y="4113213"/>
              <a:ext cx="423862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1</a:t>
              </a:r>
            </a:p>
          </p:txBody>
        </p:sp>
        <p:sp>
          <p:nvSpPr>
            <p:cNvPr id="30" name="Line 37">
              <a:extLst>
                <a:ext uri="{FF2B5EF4-FFF2-40B4-BE49-F238E27FC236}">
                  <a16:creationId xmlns:a16="http://schemas.microsoft.com/office/drawing/2014/main" id="{5D72230C-605B-CC48-AEC7-39D5AC14EE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87775" y="4703763"/>
              <a:ext cx="284163" cy="51911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Text Box 63">
              <a:extLst>
                <a:ext uri="{FF2B5EF4-FFF2-40B4-BE49-F238E27FC236}">
                  <a16:creationId xmlns:a16="http://schemas.microsoft.com/office/drawing/2014/main" id="{ACCDE669-7BDD-6447-8DF2-41CBFCECE3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650" y="4208463"/>
              <a:ext cx="423863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2355A-2CA1-8646-AB25-AC291765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0C78A-7820-0B41-B27A-1FD648EEB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dimension for “curse of dimensionality”</a:t>
            </a:r>
          </a:p>
          <a:p>
            <a:r>
              <a:rPr lang="en-US" dirty="0"/>
              <a:t>Data compression</a:t>
            </a:r>
          </a:p>
          <a:p>
            <a:r>
              <a:rPr lang="en-US" dirty="0"/>
              <a:t>Removing noise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88B320-8871-5348-AF81-12C2DA42950E}"/>
              </a:ext>
            </a:extLst>
          </p:cNvPr>
          <p:cNvGrpSpPr/>
          <p:nvPr/>
        </p:nvGrpSpPr>
        <p:grpSpPr>
          <a:xfrm>
            <a:off x="3471098" y="3159125"/>
            <a:ext cx="4843462" cy="3152774"/>
            <a:chOff x="1368425" y="3189288"/>
            <a:chExt cx="4843462" cy="3152774"/>
          </a:xfrm>
        </p:grpSpPr>
        <p:sp>
          <p:nvSpPr>
            <p:cNvPr id="5" name="Line 35">
              <a:extLst>
                <a:ext uri="{FF2B5EF4-FFF2-40B4-BE49-F238E27FC236}">
                  <a16:creationId xmlns:a16="http://schemas.microsoft.com/office/drawing/2014/main" id="{D68CFC82-8FD1-4A44-9451-27B55D6F8E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2575" y="3251200"/>
              <a:ext cx="0" cy="26289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Line 36">
              <a:extLst>
                <a:ext uri="{FF2B5EF4-FFF2-40B4-BE49-F238E27FC236}">
                  <a16:creationId xmlns:a16="http://schemas.microsoft.com/office/drawing/2014/main" id="{95D2B96B-27D8-E848-9510-1C90F3A754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2575" y="5880100"/>
              <a:ext cx="2717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Line 37">
              <a:extLst>
                <a:ext uri="{FF2B5EF4-FFF2-40B4-BE49-F238E27FC236}">
                  <a16:creationId xmlns:a16="http://schemas.microsoft.com/office/drawing/2014/main" id="{32391758-4392-7547-96E3-8BF03DAADC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5275" y="4465638"/>
              <a:ext cx="2590800" cy="1400175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39">
              <a:extLst>
                <a:ext uri="{FF2B5EF4-FFF2-40B4-BE49-F238E27FC236}">
                  <a16:creationId xmlns:a16="http://schemas.microsoft.com/office/drawing/2014/main" id="{E979909F-1B53-B64C-A4C4-2D6229AD2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675" y="52863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40">
              <a:extLst>
                <a:ext uri="{FF2B5EF4-FFF2-40B4-BE49-F238E27FC236}">
                  <a16:creationId xmlns:a16="http://schemas.microsoft.com/office/drawing/2014/main" id="{88ABFBE2-DC11-CF41-BAE1-8F5A16714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0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Oval 41">
              <a:extLst>
                <a:ext uri="{FF2B5EF4-FFF2-40B4-BE49-F238E27FC236}">
                  <a16:creationId xmlns:a16="http://schemas.microsoft.com/office/drawing/2014/main" id="{D9F8D5DF-9EDB-BA4F-B374-2287D7D2E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175" y="55768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Oval 42">
              <a:extLst>
                <a:ext uri="{FF2B5EF4-FFF2-40B4-BE49-F238E27FC236}">
                  <a16:creationId xmlns:a16="http://schemas.microsoft.com/office/drawing/2014/main" id="{F88650F3-47F1-2644-A885-50E03B16F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775" y="5168900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Oval 43">
              <a:extLst>
                <a:ext uri="{FF2B5EF4-FFF2-40B4-BE49-F238E27FC236}">
                  <a16:creationId xmlns:a16="http://schemas.microsoft.com/office/drawing/2014/main" id="{CED47672-709D-3B4C-87CD-70B18DB4E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375" y="52736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Oval 44">
              <a:extLst>
                <a:ext uri="{FF2B5EF4-FFF2-40B4-BE49-F238E27FC236}">
                  <a16:creationId xmlns:a16="http://schemas.microsoft.com/office/drawing/2014/main" id="{398E874C-35C7-454A-9EB9-5ED383FCA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875" y="5260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Oval 45">
              <a:extLst>
                <a:ext uri="{FF2B5EF4-FFF2-40B4-BE49-F238E27FC236}">
                  <a16:creationId xmlns:a16="http://schemas.microsoft.com/office/drawing/2014/main" id="{7395A492-8373-9847-B157-D6F41809D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9875" y="5591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Oval 46">
              <a:extLst>
                <a:ext uri="{FF2B5EF4-FFF2-40B4-BE49-F238E27FC236}">
                  <a16:creationId xmlns:a16="http://schemas.microsoft.com/office/drawing/2014/main" id="{0D747BE9-E371-904F-9365-15874430F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1275" y="54848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Oval 47">
              <a:extLst>
                <a:ext uri="{FF2B5EF4-FFF2-40B4-BE49-F238E27FC236}">
                  <a16:creationId xmlns:a16="http://schemas.microsoft.com/office/drawing/2014/main" id="{70E9974D-63C7-2948-BA36-104D8243A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775" y="49434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Oval 48">
              <a:extLst>
                <a:ext uri="{FF2B5EF4-FFF2-40B4-BE49-F238E27FC236}">
                  <a16:creationId xmlns:a16="http://schemas.microsoft.com/office/drawing/2014/main" id="{20086938-7267-B842-B89C-7A8628273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675" y="506253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Oval 49">
              <a:extLst>
                <a:ext uri="{FF2B5EF4-FFF2-40B4-BE49-F238E27FC236}">
                  <a16:creationId xmlns:a16="http://schemas.microsoft.com/office/drawing/2014/main" id="{27CEACE9-C025-B144-86E2-5925E480A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4546600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Oval 50">
              <a:extLst>
                <a:ext uri="{FF2B5EF4-FFF2-40B4-BE49-F238E27FC236}">
                  <a16:creationId xmlns:a16="http://schemas.microsoft.com/office/drawing/2014/main" id="{423BBFB9-6003-6F45-A58A-7D0FCF089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975" y="56165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51">
              <a:extLst>
                <a:ext uri="{FF2B5EF4-FFF2-40B4-BE49-F238E27FC236}">
                  <a16:creationId xmlns:a16="http://schemas.microsoft.com/office/drawing/2014/main" id="{C3962462-5B68-DA45-A850-59D76FAA0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475" y="4916488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Oval 52">
              <a:extLst>
                <a:ext uri="{FF2B5EF4-FFF2-40B4-BE49-F238E27FC236}">
                  <a16:creationId xmlns:a16="http://schemas.microsoft.com/office/drawing/2014/main" id="{CE7496FF-C0C6-6E46-B228-A46E0F93E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875" y="46259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Oval 53">
              <a:extLst>
                <a:ext uri="{FF2B5EF4-FFF2-40B4-BE49-F238E27FC236}">
                  <a16:creationId xmlns:a16="http://schemas.microsoft.com/office/drawing/2014/main" id="{83CD9E36-4428-484E-9BAB-E8DB9FDE3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5875" y="4956175"/>
              <a:ext cx="74613" cy="777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Oval 54">
              <a:extLst>
                <a:ext uri="{FF2B5EF4-FFF2-40B4-BE49-F238E27FC236}">
                  <a16:creationId xmlns:a16="http://schemas.microsoft.com/office/drawing/2014/main" id="{AF0A03CA-E22D-A545-BC1B-97175072A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475" y="4759325"/>
              <a:ext cx="74613" cy="7620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Oval 55">
              <a:extLst>
                <a:ext uri="{FF2B5EF4-FFF2-40B4-BE49-F238E27FC236}">
                  <a16:creationId xmlns:a16="http://schemas.microsoft.com/office/drawing/2014/main" id="{09CD9DF4-0DE8-DD49-A865-EC14D562C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9775" y="530066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Freeform 56">
              <a:extLst>
                <a:ext uri="{FF2B5EF4-FFF2-40B4-BE49-F238E27FC236}">
                  <a16:creationId xmlns:a16="http://schemas.microsoft.com/office/drawing/2014/main" id="{DA29E4EC-7A22-4B49-ADB1-320EEA72B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025" y="4433888"/>
              <a:ext cx="2312988" cy="1597025"/>
            </a:xfrm>
            <a:custGeom>
              <a:avLst/>
              <a:gdLst>
                <a:gd name="T0" fmla="*/ 4 w 1457"/>
                <a:gd name="T1" fmla="*/ 796 h 968"/>
                <a:gd name="T2" fmla="*/ 212 w 1457"/>
                <a:gd name="T3" fmla="*/ 388 h 968"/>
                <a:gd name="T4" fmla="*/ 716 w 1457"/>
                <a:gd name="T5" fmla="*/ 132 h 968"/>
                <a:gd name="T6" fmla="*/ 1356 w 1457"/>
                <a:gd name="T7" fmla="*/ 20 h 968"/>
                <a:gd name="T8" fmla="*/ 1324 w 1457"/>
                <a:gd name="T9" fmla="*/ 252 h 968"/>
                <a:gd name="T10" fmla="*/ 940 w 1457"/>
                <a:gd name="T11" fmla="*/ 700 h 968"/>
                <a:gd name="T12" fmla="*/ 188 w 1457"/>
                <a:gd name="T13" fmla="*/ 948 h 968"/>
                <a:gd name="T14" fmla="*/ 4 w 1457"/>
                <a:gd name="T15" fmla="*/ 796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Oval 57">
              <a:extLst>
                <a:ext uri="{FF2B5EF4-FFF2-40B4-BE49-F238E27FC236}">
                  <a16:creationId xmlns:a16="http://schemas.microsoft.com/office/drawing/2014/main" id="{53FBC490-EF38-0B49-B4AB-7CBBE9B75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175" y="5802313"/>
              <a:ext cx="74613" cy="77787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Text Box 61">
              <a:extLst>
                <a:ext uri="{FF2B5EF4-FFF2-40B4-BE49-F238E27FC236}">
                  <a16:creationId xmlns:a16="http://schemas.microsoft.com/office/drawing/2014/main" id="{1F43C554-7A0B-3C4C-8C7A-40BDB272C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8425" y="3189288"/>
              <a:ext cx="1533525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2 </a:t>
              </a:r>
              <a:r>
                <a:rPr lang="en-US" altLang="en-US" sz="2400" b="0" dirty="0">
                  <a:latin typeface="Times New Roman" charset="0"/>
                </a:rPr>
                <a:t>(weight)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28" name="Text Box 62">
              <a:extLst>
                <a:ext uri="{FF2B5EF4-FFF2-40B4-BE49-F238E27FC236}">
                  <a16:creationId xmlns:a16="http://schemas.microsoft.com/office/drawing/2014/main" id="{3B8FAB0F-B14E-DF41-8F8F-6080E36622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5037" y="5881687"/>
              <a:ext cx="1466850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x</a:t>
              </a:r>
              <a:r>
                <a:rPr lang="en-US" altLang="en-US" sz="2400" b="0" baseline="-25000" dirty="0">
                  <a:latin typeface="Times New Roman" charset="0"/>
                </a:rPr>
                <a:t>1 </a:t>
              </a:r>
              <a:r>
                <a:rPr lang="en-US" altLang="en-US" sz="2400" b="0" dirty="0">
                  <a:latin typeface="Times New Roman" charset="0"/>
                </a:rPr>
                <a:t>(height)</a:t>
              </a:r>
              <a:endParaRPr lang="en-US" altLang="en-US" sz="2400" b="0" baseline="-25000" dirty="0">
                <a:latin typeface="Times New Roman" charset="0"/>
              </a:endParaRPr>
            </a:p>
          </p:txBody>
        </p:sp>
        <p:sp>
          <p:nvSpPr>
            <p:cNvPr id="29" name="Text Box 63">
              <a:extLst>
                <a:ext uri="{FF2B5EF4-FFF2-40B4-BE49-F238E27FC236}">
                  <a16:creationId xmlns:a16="http://schemas.microsoft.com/office/drawing/2014/main" id="{59782372-D309-C140-BB0B-590C10BF9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3538" y="4113213"/>
              <a:ext cx="423862" cy="46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1</a:t>
              </a:r>
            </a:p>
          </p:txBody>
        </p:sp>
        <p:sp>
          <p:nvSpPr>
            <p:cNvPr id="30" name="Line 37">
              <a:extLst>
                <a:ext uri="{FF2B5EF4-FFF2-40B4-BE49-F238E27FC236}">
                  <a16:creationId xmlns:a16="http://schemas.microsoft.com/office/drawing/2014/main" id="{17382D7B-AFB8-AD40-BD56-2C015CB6BE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87775" y="4703763"/>
              <a:ext cx="284163" cy="51911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1" name="Text Box 63">
              <a:extLst>
                <a:ext uri="{FF2B5EF4-FFF2-40B4-BE49-F238E27FC236}">
                  <a16:creationId xmlns:a16="http://schemas.microsoft.com/office/drawing/2014/main" id="{1203DC60-F95A-2A40-B066-09A438AA2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650" y="4208463"/>
              <a:ext cx="423863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r>
                <a:rPr lang="en-US" altLang="en-US" sz="2400" b="0" dirty="0">
                  <a:latin typeface="Times New Roman" charset="0"/>
                </a:rPr>
                <a:t>e</a:t>
              </a:r>
              <a:r>
                <a:rPr lang="en-US" altLang="en-US" sz="2400" b="0" baseline="-25000" dirty="0">
                  <a:latin typeface="Times New Roman" charset="0"/>
                </a:rPr>
                <a:t>2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0A704F0-ABB4-0B4C-8EF8-7F5EE7F44A5D}"/>
              </a:ext>
            </a:extLst>
          </p:cNvPr>
          <p:cNvSpPr txBox="1"/>
          <p:nvPr/>
        </p:nvSpPr>
        <p:spPr>
          <a:xfrm>
            <a:off x="342900" y="4672013"/>
            <a:ext cx="280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Python: </a:t>
            </a:r>
            <a:r>
              <a:rPr lang="en-US" dirty="0" err="1">
                <a:solidFill>
                  <a:srgbClr val="FF0000"/>
                </a:solidFill>
              </a:rPr>
              <a:t>scikit</a:t>
            </a:r>
            <a:r>
              <a:rPr lang="en-US" dirty="0">
                <a:solidFill>
                  <a:srgbClr val="FF0000"/>
                </a:solidFill>
              </a:rPr>
              <a:t>-learn package</a:t>
            </a:r>
          </a:p>
        </p:txBody>
      </p:sp>
    </p:spTree>
    <p:extLst>
      <p:ext uri="{BB962C8B-B14F-4D97-AF65-F5344CB8AC3E}">
        <p14:creationId xmlns:p14="http://schemas.microsoft.com/office/powerpoint/2010/main" val="198496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C572-1074-BF47-80A9-9CD1D494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1: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B0F6A-4D36-4849-B3A1-C67FC8CCA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Hyper-spectral image classification</a:t>
            </a:r>
          </a:p>
          <a:p>
            <a:r>
              <a:rPr lang="en-US" dirty="0"/>
              <a:t>Each pixel is a sample, containing 200 features, and one class label</a:t>
            </a:r>
          </a:p>
          <a:p>
            <a:r>
              <a:rPr lang="en-US" dirty="0"/>
              <a:t>Run logistic regression classifier</a:t>
            </a:r>
          </a:p>
          <a:p>
            <a:pPr lvl="1"/>
            <a:r>
              <a:rPr lang="en-US" dirty="0"/>
              <a:t>Case 1: Using all 200 features</a:t>
            </a:r>
          </a:p>
          <a:p>
            <a:pPr lvl="1"/>
            <a:r>
              <a:rPr lang="en-US" dirty="0"/>
              <a:t>Case 2: Using a sub-set of 200 features based on PCA</a:t>
            </a:r>
          </a:p>
        </p:txBody>
      </p:sp>
    </p:spTree>
    <p:extLst>
      <p:ext uri="{BB962C8B-B14F-4D97-AF65-F5344CB8AC3E}">
        <p14:creationId xmlns:p14="http://schemas.microsoft.com/office/powerpoint/2010/main" val="62279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02E9-F821-2942-A3DA-94FC13B5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2: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A904-F768-A84A-AB09-E5EC54371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compression</a:t>
            </a:r>
          </a:p>
          <a:p>
            <a:pPr lvl="1"/>
            <a:r>
              <a:rPr lang="en-US" dirty="0"/>
              <a:t>Each column is a data sample</a:t>
            </a:r>
          </a:p>
          <a:p>
            <a:pPr lvl="1"/>
            <a:r>
              <a:rPr lang="en-US" dirty="0"/>
              <a:t>Redundancy (correlation) exists between features</a:t>
            </a:r>
          </a:p>
          <a:p>
            <a:r>
              <a:rPr lang="en-US" dirty="0"/>
              <a:t>Idea: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C6988A-8C16-3B43-98A0-D6E5B22C13C8}"/>
              </a:ext>
            </a:extLst>
          </p:cNvPr>
          <p:cNvSpPr/>
          <p:nvPr/>
        </p:nvSpPr>
        <p:spPr>
          <a:xfrm>
            <a:off x="731804" y="3604391"/>
            <a:ext cx="1828800" cy="243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X’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E446F3-E90A-F546-8A0B-EA66AB212BBF}"/>
              </a:ext>
            </a:extLst>
          </p:cNvPr>
          <p:cNvSpPr/>
          <p:nvPr/>
        </p:nvSpPr>
        <p:spPr>
          <a:xfrm>
            <a:off x="3639720" y="3604391"/>
            <a:ext cx="1828800" cy="2431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05ECD3-AE7C-E04F-8359-BA810EB7E806}"/>
              </a:ext>
            </a:extLst>
          </p:cNvPr>
          <p:cNvSpPr/>
          <p:nvPr/>
        </p:nvSpPr>
        <p:spPr>
          <a:xfrm>
            <a:off x="6440520" y="3573198"/>
            <a:ext cx="18288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</a:t>
            </a:r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92DC402F-C1CB-BE4E-8262-4EE50A955459}"/>
              </a:ext>
            </a:extLst>
          </p:cNvPr>
          <p:cNvSpPr/>
          <p:nvPr/>
        </p:nvSpPr>
        <p:spPr>
          <a:xfrm>
            <a:off x="5500782" y="4115379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qual 7">
            <a:extLst>
              <a:ext uri="{FF2B5EF4-FFF2-40B4-BE49-F238E27FC236}">
                <a16:creationId xmlns:a16="http://schemas.microsoft.com/office/drawing/2014/main" id="{CDCA7870-1EF0-0143-9F6C-01A4E37BCF22}"/>
              </a:ext>
            </a:extLst>
          </p:cNvPr>
          <p:cNvSpPr/>
          <p:nvPr/>
        </p:nvSpPr>
        <p:spPr>
          <a:xfrm>
            <a:off x="2642962" y="4115379"/>
            <a:ext cx="91440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BB385E-6A43-614D-B1D5-A3EA1DFB2DAE}"/>
              </a:ext>
            </a:extLst>
          </p:cNvPr>
          <p:cNvSpPr/>
          <p:nvPr/>
        </p:nvSpPr>
        <p:spPr>
          <a:xfrm>
            <a:off x="7545993" y="3573198"/>
            <a:ext cx="731520" cy="1828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1926FA-0E84-1D4D-8593-FF659A38DA11}"/>
              </a:ext>
            </a:extLst>
          </p:cNvPr>
          <p:cNvSpPr/>
          <p:nvPr/>
        </p:nvSpPr>
        <p:spPr>
          <a:xfrm>
            <a:off x="1828798" y="3604391"/>
            <a:ext cx="731806" cy="2431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798FB27-E493-9942-AA82-F03F1BC5E197}"/>
              </a:ext>
            </a:extLst>
          </p:cNvPr>
          <p:cNvSpPr/>
          <p:nvPr/>
        </p:nvSpPr>
        <p:spPr>
          <a:xfrm rot="16200000">
            <a:off x="7246730" y="4804863"/>
            <a:ext cx="147235" cy="15454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6C8B5C-0393-D741-8031-32DBBA633281}"/>
              </a:ext>
            </a:extLst>
          </p:cNvPr>
          <p:cNvSpPr txBox="1"/>
          <p:nvPr/>
        </p:nvSpPr>
        <p:spPr>
          <a:xfrm>
            <a:off x="6227980" y="5599053"/>
            <a:ext cx="25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Columns are eigenvectors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77E7F5-AD96-134F-A6B1-CE04EE206349}"/>
              </a:ext>
            </a:extLst>
          </p:cNvPr>
          <p:cNvSpPr txBox="1"/>
          <p:nvPr/>
        </p:nvSpPr>
        <p:spPr>
          <a:xfrm>
            <a:off x="3474157" y="6102090"/>
            <a:ext cx="221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row is feature vector of one sample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F57862-82C8-3D43-B695-A18850DC5BCF}"/>
              </a:ext>
            </a:extLst>
          </p:cNvPr>
          <p:cNvSpPr txBox="1"/>
          <p:nvPr/>
        </p:nvSpPr>
        <p:spPr>
          <a:xfrm>
            <a:off x="241540" y="6062852"/>
            <a:ext cx="2924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row is </a:t>
            </a:r>
            <a:r>
              <a:rPr lang="en-US" dirty="0">
                <a:solidFill>
                  <a:srgbClr val="FF0000"/>
                </a:solidFill>
              </a:rPr>
              <a:t>projected</a:t>
            </a:r>
            <a:r>
              <a:rPr lang="en-US" dirty="0"/>
              <a:t> feature vector of one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3417C-B903-4F47-87FC-9D83815A3815}"/>
              </a:ext>
            </a:extLst>
          </p:cNvPr>
          <p:cNvSpPr txBox="1"/>
          <p:nvPr/>
        </p:nvSpPr>
        <p:spPr>
          <a:xfrm>
            <a:off x="4456518" y="1785786"/>
            <a:ext cx="450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recover the matrix after compression?</a:t>
            </a:r>
          </a:p>
        </p:txBody>
      </p:sp>
    </p:spTree>
    <p:extLst>
      <p:ext uri="{BB962C8B-B14F-4D97-AF65-F5344CB8AC3E}">
        <p14:creationId xmlns:p14="http://schemas.microsoft.com/office/powerpoint/2010/main" val="216242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/>
      <p:bldP spid="17" grpId="0"/>
      <p:bldP spid="1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02E9-F821-2942-A3DA-94FC13B5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2: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A904-F768-A84A-AB09-E5EC54371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lvl="1"/>
            <a:r>
              <a:rPr lang="en-US" dirty="0"/>
              <a:t>Image compression with different number of components (Miss Lena)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C24BCE-5E95-ED45-AD72-7D725C748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490" y="3278036"/>
            <a:ext cx="3178835" cy="317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34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87E3A950-6524-8243-8332-4E9A85C29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290" y="-1"/>
            <a:ext cx="6858001" cy="6858001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E1D2DA-51F4-A84E-A4B9-2E360CCC2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61D0B6-DE86-0B4F-945D-1152D2BB2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1FB594-F3BD-E843-852F-5D937A8C8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237BFF-330D-8F47-BB39-C675DCCBE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2E817F5-1CA1-8946-AD46-9DC3FA5F1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8FFA7CF-2BE2-C243-8FFC-DED1339E91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D06E8B-EFD1-2D4D-9B5C-71B125921D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29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Data as a Data Scientist?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26666" r="2499" b="26666"/>
          <a:stretch>
            <a:fillRect/>
          </a:stretch>
        </p:blipFill>
        <p:spPr bwMode="auto">
          <a:xfrm>
            <a:off x="228600" y="1828800"/>
            <a:ext cx="86868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7" y="3692525"/>
            <a:ext cx="700088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570787" y="4370388"/>
            <a:ext cx="14991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Arial" charset="0"/>
              </a:rPr>
              <a:t>Domain scientist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8600" y="2362200"/>
            <a:ext cx="4268787" cy="274320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8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chemeClr val="tx1"/>
              </a:buClr>
              <a:buSzPct val="75000"/>
              <a:buFont typeface="Arial" charset="0"/>
              <a:buChar char="•"/>
              <a:defRPr sz="2400">
                <a:solidFill>
                  <a:schemeClr val="tx1"/>
                </a:solidFill>
                <a:latin typeface="Candara" charset="0"/>
                <a:ea typeface="Candara" charset="0"/>
                <a:cs typeface="Candara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charset="0"/>
                <a:ea typeface="Candara" charset="0"/>
                <a:cs typeface="Candara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View Data as a Data Scientist?</a:t>
            </a: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>
          <a:xfrm>
            <a:off x="354842" y="2222311"/>
            <a:ext cx="4618037" cy="3632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2400" b="1" dirty="0"/>
              <a:t>Object</a:t>
            </a:r>
            <a:r>
              <a:rPr lang="en-US" altLang="en-US" sz="2400" dirty="0"/>
              <a:t>: also called </a:t>
            </a:r>
            <a:r>
              <a:rPr lang="en-US" altLang="en-US" sz="2400" dirty="0">
                <a:solidFill>
                  <a:schemeClr val="accent4">
                    <a:lumMod val="75000"/>
                  </a:schemeClr>
                </a:solidFill>
              </a:rPr>
              <a:t>sample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chemeClr val="accent4">
                    <a:lumMod val="75000"/>
                  </a:schemeClr>
                </a:solidFill>
              </a:rPr>
              <a:t>record</a:t>
            </a:r>
            <a:r>
              <a:rPr lang="en-US" altLang="en-US" sz="2400" dirty="0"/>
              <a:t>, or </a:t>
            </a:r>
            <a:r>
              <a:rPr lang="en-US" altLang="en-US" sz="2400" dirty="0">
                <a:solidFill>
                  <a:schemeClr val="accent4">
                    <a:lumMod val="75000"/>
                  </a:schemeClr>
                </a:solidFill>
              </a:rPr>
              <a:t>instance</a:t>
            </a:r>
          </a:p>
          <a:p>
            <a:pPr>
              <a:defRPr/>
            </a:pPr>
            <a:r>
              <a:rPr lang="en-US" altLang="en-US" sz="2400" b="1" dirty="0"/>
              <a:t>Attribute</a:t>
            </a:r>
            <a:r>
              <a:rPr lang="en-US" altLang="en-US" sz="2400" dirty="0"/>
              <a:t>: property of object, also called </a:t>
            </a:r>
            <a:r>
              <a:rPr lang="en-US" altLang="en-US" sz="2400" dirty="0">
                <a:solidFill>
                  <a:schemeClr val="accent4">
                    <a:lumMod val="75000"/>
                  </a:schemeClr>
                </a:solidFill>
              </a:rPr>
              <a:t>covariate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chemeClr val="accent4">
                    <a:lumMod val="75000"/>
                  </a:schemeClr>
                </a:solidFill>
              </a:rPr>
              <a:t>field</a:t>
            </a:r>
            <a:r>
              <a:rPr lang="en-US" altLang="en-US" sz="2400" dirty="0"/>
              <a:t>, </a:t>
            </a:r>
            <a:r>
              <a:rPr lang="en-US" altLang="en-US" sz="2400" dirty="0">
                <a:solidFill>
                  <a:schemeClr val="accent4">
                    <a:lumMod val="75000"/>
                  </a:schemeClr>
                </a:solidFill>
              </a:rPr>
              <a:t>feature</a:t>
            </a:r>
          </a:p>
          <a:p>
            <a:pPr>
              <a:defRPr/>
            </a:pPr>
            <a:r>
              <a:rPr lang="en-US" altLang="en-US" sz="2400" b="1" dirty="0"/>
              <a:t>Dimension</a:t>
            </a:r>
            <a:r>
              <a:rPr lang="en-US" altLang="en-US" sz="2400" dirty="0"/>
              <a:t>: the number of attributes in each object</a:t>
            </a:r>
          </a:p>
          <a:p>
            <a:pPr>
              <a:defRPr/>
            </a:pPr>
            <a:r>
              <a:rPr lang="en-US" altLang="en-US" sz="2400" b="1" dirty="0"/>
              <a:t>Feature vector</a:t>
            </a:r>
            <a:r>
              <a:rPr lang="en-US" altLang="en-US" sz="2400" dirty="0"/>
              <a:t>: multi-dimensional point in feature space</a:t>
            </a:r>
          </a:p>
          <a:p>
            <a:pPr>
              <a:defRPr/>
            </a:pPr>
            <a:r>
              <a:rPr lang="en-US" altLang="en-US" sz="2400" b="1" dirty="0"/>
              <a:t>Sparsity</a:t>
            </a:r>
            <a:r>
              <a:rPr lang="en-US" altLang="en-US" sz="2400" dirty="0"/>
              <a:t>: on attributes or objects</a:t>
            </a:r>
          </a:p>
          <a:p>
            <a:pPr>
              <a:defRPr/>
            </a:pPr>
            <a:r>
              <a:rPr lang="en-US" altLang="en-US" sz="2400" b="1" dirty="0"/>
              <a:t>Noise</a:t>
            </a:r>
            <a:r>
              <a:rPr lang="en-US" altLang="en-US" sz="2400" dirty="0"/>
              <a:t>: on attributes or objects</a:t>
            </a:r>
          </a:p>
        </p:txBody>
      </p:sp>
      <p:grpSp>
        <p:nvGrpSpPr>
          <p:cNvPr id="9" name="Group 16"/>
          <p:cNvGrpSpPr>
            <a:grpSpLocks/>
          </p:cNvGrpSpPr>
          <p:nvPr/>
        </p:nvGrpSpPr>
        <p:grpSpPr bwMode="auto">
          <a:xfrm>
            <a:off x="5554663" y="2133600"/>
            <a:ext cx="3513137" cy="4191000"/>
            <a:chOff x="3403" y="1104"/>
            <a:chExt cx="2213" cy="2640"/>
          </a:xfrm>
        </p:grpSpPr>
        <p:graphicFrame>
          <p:nvGraphicFramePr>
            <p:cNvPr id="10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2" imgW="5405628" imgH="5779008" progId="Word.Document.8">
                    <p:embed/>
                  </p:oleObj>
                </mc:Choice>
                <mc:Fallback>
                  <p:oleObj name="Document" r:id="rId2" imgW="5405628" imgH="5779008" progId="Word.Document.8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392863" y="1600200"/>
            <a:ext cx="144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2000" dirty="0"/>
              <a:t>Attributes</a:t>
            </a:r>
          </a:p>
        </p:txBody>
      </p:sp>
      <p:sp>
        <p:nvSpPr>
          <p:cNvPr id="13" name="AutoShape 15"/>
          <p:cNvSpPr>
            <a:spLocks/>
          </p:cNvSpPr>
          <p:nvPr/>
        </p:nvSpPr>
        <p:spPr bwMode="auto">
          <a:xfrm>
            <a:off x="5173663" y="3048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4321263" y="4500190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2000"/>
              <a:t>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5AF42-1590-B24B-93F9-A086E2067B3D}"/>
                  </a:ext>
                </a:extLst>
              </p:cNvPr>
              <p:cNvSpPr txBox="1"/>
              <p:nvPr/>
            </p:nvSpPr>
            <p:spPr>
              <a:xfrm>
                <a:off x="6700092" y="6263128"/>
                <a:ext cx="433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5AF42-1590-B24B-93F9-A086E2067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092" y="6263128"/>
                <a:ext cx="4333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D315C8-F8DE-7F40-8C3E-467A9570A950}"/>
                  </a:ext>
                </a:extLst>
              </p:cNvPr>
              <p:cNvSpPr txBox="1"/>
              <p:nvPr/>
            </p:nvSpPr>
            <p:spPr>
              <a:xfrm>
                <a:off x="8278908" y="6222146"/>
                <a:ext cx="433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D315C8-F8DE-7F40-8C3E-467A9570A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908" y="6222146"/>
                <a:ext cx="433387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B031602-4251-1A45-9EE2-68D63021DFD9}"/>
              </a:ext>
            </a:extLst>
          </p:cNvPr>
          <p:cNvSpPr/>
          <p:nvPr/>
        </p:nvSpPr>
        <p:spPr>
          <a:xfrm>
            <a:off x="5958100" y="5007166"/>
            <a:ext cx="2220686" cy="274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82A7A0-6959-EA4B-B602-A791A26E71AE}"/>
              </a:ext>
            </a:extLst>
          </p:cNvPr>
          <p:cNvSpPr/>
          <p:nvPr/>
        </p:nvSpPr>
        <p:spPr>
          <a:xfrm>
            <a:off x="8261313" y="4998543"/>
            <a:ext cx="533653" cy="274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EC632D-4D9F-8A43-B65B-19443BACF90E}"/>
              </a:ext>
            </a:extLst>
          </p:cNvPr>
          <p:cNvSpPr/>
          <p:nvPr/>
        </p:nvSpPr>
        <p:spPr>
          <a:xfrm>
            <a:off x="5975009" y="3048000"/>
            <a:ext cx="2220686" cy="3171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607C4B-AD9E-2847-854B-F30129EFB3F7}"/>
              </a:ext>
            </a:extLst>
          </p:cNvPr>
          <p:cNvSpPr/>
          <p:nvPr/>
        </p:nvSpPr>
        <p:spPr>
          <a:xfrm>
            <a:off x="8266549" y="3048000"/>
            <a:ext cx="533653" cy="31741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7D5788-C32B-7742-B002-2913814BBBB4}"/>
                  </a:ext>
                </a:extLst>
              </p:cNvPr>
              <p:cNvSpPr txBox="1"/>
              <p:nvPr/>
            </p:nvSpPr>
            <p:spPr>
              <a:xfrm>
                <a:off x="6447617" y="6316699"/>
                <a:ext cx="397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37D5788-C32B-7742-B002-2913814BB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617" y="6316699"/>
                <a:ext cx="3978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273797-01B3-F143-A9D7-211CA95A8D10}"/>
                  </a:ext>
                </a:extLst>
              </p:cNvPr>
              <p:cNvSpPr txBox="1"/>
              <p:nvPr/>
            </p:nvSpPr>
            <p:spPr>
              <a:xfrm>
                <a:off x="8515350" y="6273373"/>
                <a:ext cx="3826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A273797-01B3-F143-A9D7-211CA95A8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0" y="6273373"/>
                <a:ext cx="38266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62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" grpId="0"/>
      <p:bldP spid="15" grpId="1"/>
      <p:bldP spid="4" grpId="0" animBg="1"/>
      <p:bldP spid="4" grpId="1" animBg="1"/>
      <p:bldP spid="16" grpId="0" animBg="1"/>
      <p:bldP spid="16" grpId="1" animBg="1"/>
      <p:bldP spid="17" grpId="0" animBg="1"/>
      <p:bldP spid="18" grpId="0" animBg="1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DBFDF-D690-3F4B-AC69-E0C91E6E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B972-E53B-534B-AD5C-B5E54E6AA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samples?</a:t>
            </a:r>
          </a:p>
          <a:p>
            <a:r>
              <a:rPr lang="en-US" dirty="0"/>
              <a:t>How many features?</a:t>
            </a:r>
          </a:p>
          <a:p>
            <a:r>
              <a:rPr lang="en-US" dirty="0"/>
              <a:t>What is the feature dimension?</a:t>
            </a:r>
          </a:p>
          <a:p>
            <a:r>
              <a:rPr lang="en-US" dirty="0"/>
              <a:t>How many classes?</a:t>
            </a:r>
          </a:p>
          <a:p>
            <a:r>
              <a:rPr lang="en-US" dirty="0"/>
              <a:t>Why called “dimension”?</a:t>
            </a:r>
          </a:p>
          <a:p>
            <a:endParaRPr lang="en-U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439DE471-7438-EE4D-ABED-3F2AAD37E9D0}"/>
              </a:ext>
            </a:extLst>
          </p:cNvPr>
          <p:cNvGrpSpPr>
            <a:grpSpLocks/>
          </p:cNvGrpSpPr>
          <p:nvPr/>
        </p:nvGrpSpPr>
        <p:grpSpPr bwMode="auto">
          <a:xfrm>
            <a:off x="5554663" y="2133600"/>
            <a:ext cx="3513137" cy="4191000"/>
            <a:chOff x="3403" y="1104"/>
            <a:chExt cx="2213" cy="2640"/>
          </a:xfrm>
        </p:grpSpPr>
        <p:graphicFrame>
          <p:nvGraphicFramePr>
            <p:cNvPr id="5" name="Object 10">
              <a:extLst>
                <a:ext uri="{FF2B5EF4-FFF2-40B4-BE49-F238E27FC236}">
                  <a16:creationId xmlns:a16="http://schemas.microsoft.com/office/drawing/2014/main" id="{361842B0-7616-8847-8C1A-F6118C160B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2" imgW="5405628" imgH="5779008" progId="Word.Document.8">
                    <p:embed/>
                  </p:oleObj>
                </mc:Choice>
                <mc:Fallback>
                  <p:oleObj name="Document" r:id="rId2" imgW="5405628" imgH="5779008" progId="Word.Document.8">
                    <p:embed/>
                    <p:pic>
                      <p:nvPicPr>
                        <p:cNvPr id="1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AutoShape 12">
              <a:extLst>
                <a:ext uri="{FF2B5EF4-FFF2-40B4-BE49-F238E27FC236}">
                  <a16:creationId xmlns:a16="http://schemas.microsoft.com/office/drawing/2014/main" id="{70BB9C60-0679-BA44-96A6-6941B1118B8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951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28600"/>
            <a:ext cx="83185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Types of Data by </a:t>
            </a:r>
            <a:r>
              <a:rPr lang="en-US" dirty="0">
                <a:solidFill>
                  <a:srgbClr val="FF0000"/>
                </a:solidFill>
              </a:rPr>
              <a:t>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74995"/>
            <a:ext cx="7886700" cy="4351338"/>
          </a:xfrm>
        </p:spPr>
        <p:txBody>
          <a:bodyPr/>
          <a:lstStyle/>
          <a:p>
            <a:pPr>
              <a:defRPr/>
            </a:pPr>
            <a:r>
              <a:rPr lang="en-US" sz="2400" b="1" dirty="0"/>
              <a:t>Table of records</a:t>
            </a:r>
            <a:r>
              <a:rPr lang="en-US" sz="2400" dirty="0"/>
              <a:t>: no dependency structure (</a:t>
            </a:r>
            <a:r>
              <a:rPr lang="en-US" sz="2400" dirty="0" err="1"/>
              <a:t>i.i.d</a:t>
            </a:r>
            <a:r>
              <a:rPr lang="en-US" sz="2400" dirty="0"/>
              <a:t>.)</a:t>
            </a:r>
          </a:p>
          <a:p>
            <a:pPr>
              <a:defRPr/>
            </a:pPr>
            <a:r>
              <a:rPr lang="en-US" sz="2400" b="1" dirty="0"/>
              <a:t>Graphs</a:t>
            </a:r>
            <a:r>
              <a:rPr lang="en-US" sz="2400" dirty="0"/>
              <a:t>: road network, social network, the web</a:t>
            </a:r>
          </a:p>
          <a:p>
            <a:pPr>
              <a:defRPr/>
            </a:pPr>
            <a:r>
              <a:rPr lang="en-US" sz="2400" b="1" dirty="0"/>
              <a:t>Spatial maps</a:t>
            </a:r>
            <a:r>
              <a:rPr lang="en-US" sz="2400" dirty="0"/>
              <a:t>: earth imagery, disease map</a:t>
            </a:r>
          </a:p>
          <a:p>
            <a:pPr>
              <a:defRPr/>
            </a:pPr>
            <a:r>
              <a:rPr lang="en-US" sz="2400" b="1" dirty="0"/>
              <a:t>Time series or sequences</a:t>
            </a:r>
            <a:r>
              <a:rPr lang="en-US" sz="2400" dirty="0"/>
              <a:t>: DNA, voice</a:t>
            </a:r>
          </a:p>
          <a:p>
            <a:pPr>
              <a:defRPr/>
            </a:pPr>
            <a:r>
              <a:rPr lang="en-US" sz="2400" b="1" dirty="0"/>
              <a:t>Semi-</a:t>
            </a:r>
            <a:r>
              <a:rPr lang="en-US" sz="2400" b="1" dirty="0">
                <a:solidFill>
                  <a:srgbClr val="FF0000"/>
                </a:solidFill>
              </a:rPr>
              <a:t>structured</a:t>
            </a:r>
            <a:r>
              <a:rPr lang="en-US" sz="2400" b="1" dirty="0"/>
              <a:t> data</a:t>
            </a:r>
            <a:r>
              <a:rPr lang="en-US" sz="2400" dirty="0"/>
              <a:t>: webpage, tweets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grpSp>
        <p:nvGrpSpPr>
          <p:cNvPr id="11267" name="Group 9"/>
          <p:cNvGrpSpPr>
            <a:grpSpLocks/>
          </p:cNvGrpSpPr>
          <p:nvPr/>
        </p:nvGrpSpPr>
        <p:grpSpPr bwMode="auto">
          <a:xfrm>
            <a:off x="0" y="3352800"/>
            <a:ext cx="3906838" cy="3505200"/>
            <a:chOff x="6042485" y="1371600"/>
            <a:chExt cx="3906378" cy="3505200"/>
          </a:xfrm>
        </p:grpSpPr>
        <p:grpSp>
          <p:nvGrpSpPr>
            <p:cNvPr id="11273" name="Group 16"/>
            <p:cNvGrpSpPr>
              <a:grpSpLocks/>
            </p:cNvGrpSpPr>
            <p:nvPr/>
          </p:nvGrpSpPr>
          <p:grpSpPr bwMode="auto">
            <a:xfrm>
              <a:off x="7510463" y="1676400"/>
              <a:ext cx="2438400" cy="3200400"/>
              <a:chOff x="3403" y="1104"/>
              <a:chExt cx="2213" cy="2640"/>
            </a:xfrm>
          </p:grpSpPr>
          <p:graphicFrame>
            <p:nvGraphicFramePr>
              <p:cNvPr id="11277" name="Object 10"/>
              <p:cNvGraphicFramePr>
                <a:graphicFrameLocks noChangeAspect="1"/>
              </p:cNvGraphicFramePr>
              <p:nvPr/>
            </p:nvGraphicFramePr>
            <p:xfrm>
              <a:off x="3403" y="1378"/>
              <a:ext cx="2213" cy="2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Document" r:id="rId2" imgW="5405628" imgH="5779008" progId="Word.Document.8">
                      <p:embed/>
                    </p:oleObj>
                  </mc:Choice>
                  <mc:Fallback>
                    <p:oleObj name="Document" r:id="rId2" imgW="5405628" imgH="5779008" progId="Word.Document.8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3" y="1378"/>
                            <a:ext cx="2213" cy="23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" name="AutoShape 12"/>
              <p:cNvSpPr>
                <a:spLocks/>
              </p:cNvSpPr>
              <p:nvPr/>
            </p:nvSpPr>
            <p:spPr bwMode="auto">
              <a:xfrm rot="5400000">
                <a:off x="4341" y="240"/>
                <a:ext cx="240" cy="1968"/>
              </a:xfrm>
              <a:prstGeom prst="leftBrace">
                <a:avLst>
                  <a:gd name="adj1" fmla="val 68333"/>
                  <a:gd name="adj2" fmla="val 50000"/>
                </a:avLst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Text Box 14"/>
            <p:cNvSpPr txBox="1">
              <a:spLocks noChangeArrowheads="1"/>
            </p:cNvSpPr>
            <p:nvPr/>
          </p:nvSpPr>
          <p:spPr bwMode="auto">
            <a:xfrm>
              <a:off x="7967896" y="1371600"/>
              <a:ext cx="1411121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000" dirty="0">
                  <a:solidFill>
                    <a:srgbClr val="FF0000"/>
                  </a:solidFill>
                </a:rPr>
                <a:t>Attributes</a:t>
              </a:r>
            </a:p>
          </p:txBody>
        </p:sp>
        <p:sp>
          <p:nvSpPr>
            <p:cNvPr id="8" name="AutoShape 15"/>
            <p:cNvSpPr>
              <a:spLocks/>
            </p:cNvSpPr>
            <p:nvPr/>
          </p:nvSpPr>
          <p:spPr bwMode="auto">
            <a:xfrm>
              <a:off x="7129795" y="2338388"/>
              <a:ext cx="263494" cy="2386012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Text Box 17"/>
            <p:cNvSpPr txBox="1">
              <a:spLocks noChangeArrowheads="1"/>
            </p:cNvSpPr>
            <p:nvPr/>
          </p:nvSpPr>
          <p:spPr bwMode="auto">
            <a:xfrm>
              <a:off x="6042485" y="3243263"/>
              <a:ext cx="1219056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en-US" sz="2000">
                  <a:solidFill>
                    <a:srgbClr val="FF0000"/>
                  </a:solidFill>
                </a:rPr>
                <a:t>Objects</a:t>
              </a:r>
            </a:p>
          </p:txBody>
        </p:sp>
      </p:grpSp>
      <p:pic>
        <p:nvPicPr>
          <p:cNvPr id="11268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88" y="3900488"/>
            <a:ext cx="1770062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5392738"/>
            <a:ext cx="1641475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 descr="sst_land_temp_82_best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3" y="3236913"/>
            <a:ext cx="23368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5791200" y="4772025"/>
            <a:ext cx="305593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1000" b="0" dirty="0"/>
              <a:t>Average Monthly Temperature of land and ocean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C9D6C-E3C0-1E4B-A783-27DFE0263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879" y="5078271"/>
            <a:ext cx="1260562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6EC039-CB98-4041-80DC-A3C2AE209B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3138" y="5106846"/>
            <a:ext cx="1182838" cy="1667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65491" y="6457292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Json</a:t>
            </a:r>
            <a:r>
              <a:rPr lang="en-US" dirty="0"/>
              <a:t> (XML)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14091-B68D-604B-B43C-F068E57BCEF6}"/>
              </a:ext>
            </a:extLst>
          </p:cNvPr>
          <p:cNvSpPr txBox="1"/>
          <p:nvPr/>
        </p:nvSpPr>
        <p:spPr>
          <a:xfrm>
            <a:off x="8121818" y="39944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9903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7ED7-277E-4443-AACF-6CC25520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how to represent spatial or spatiotemporal data as samples?</a:t>
            </a:r>
          </a:p>
        </p:txBody>
      </p:sp>
      <p:pic>
        <p:nvPicPr>
          <p:cNvPr id="4" name="Picture 9" descr="sst_land_temp_82_best">
            <a:extLst>
              <a:ext uri="{FF2B5EF4-FFF2-40B4-BE49-F238E27FC236}">
                <a16:creationId xmlns:a16="http://schemas.microsoft.com/office/drawing/2014/main" id="{4DCC0A1C-0502-7E42-8329-2A9485060E3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73" y="2371592"/>
            <a:ext cx="3165420" cy="237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FC05ED44-3F00-664B-B751-05E78DB70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8386" y="4647668"/>
            <a:ext cx="3055938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1000" b="0" dirty="0"/>
              <a:t>Average Monthly Temperature of land and ocean</a:t>
            </a:r>
          </a:p>
        </p:txBody>
      </p:sp>
    </p:spTree>
    <p:extLst>
      <p:ext uri="{BB962C8B-B14F-4D97-AF65-F5344CB8AC3E}">
        <p14:creationId xmlns:p14="http://schemas.microsoft.com/office/powerpoint/2010/main" val="156146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7808</TotalTime>
  <Words>2294</Words>
  <Application>Microsoft Macintosh PowerPoint</Application>
  <PresentationFormat>On-screen Show (4:3)</PresentationFormat>
  <Paragraphs>452</Paragraphs>
  <Slides>49</Slides>
  <Notes>6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Times New Roman</vt:lpstr>
      <vt:lpstr>Office Theme</vt:lpstr>
      <vt:lpstr>Document</vt:lpstr>
      <vt:lpstr>Understanding Data, Preprocessing and Exploration</vt:lpstr>
      <vt:lpstr>Outline</vt:lpstr>
      <vt:lpstr>What is Data?</vt:lpstr>
      <vt:lpstr>Types of Data: By Applications</vt:lpstr>
      <vt:lpstr>How to View Data as a Data Scientist?</vt:lpstr>
      <vt:lpstr>How to View Data as a Data Scientist?</vt:lpstr>
      <vt:lpstr>Quiz 1</vt:lpstr>
      <vt:lpstr>Types of Data by Structures</vt:lpstr>
      <vt:lpstr>Quiz: how to represent spatial or spatiotemporal data as samples?</vt:lpstr>
      <vt:lpstr>PowerPoint Presentation</vt:lpstr>
      <vt:lpstr>Discrete/Continuous Attributes, Qualitative/Quantitative Attributes</vt:lpstr>
      <vt:lpstr>Quiz: Which types of attributes?</vt:lpstr>
      <vt:lpstr>How to View Data as a Data Scientist?</vt:lpstr>
      <vt:lpstr>Data Collection Issues: Missing Data</vt:lpstr>
      <vt:lpstr>Data Collection Issues: Noise</vt:lpstr>
      <vt:lpstr>Data Collection Issues: Noise</vt:lpstr>
      <vt:lpstr>Other Data Collection Issues</vt:lpstr>
      <vt:lpstr>How to View Data as a Data Scientist?</vt:lpstr>
      <vt:lpstr>Application Related Issues: Sampling</vt:lpstr>
      <vt:lpstr>Application Related Issues: Sampling</vt:lpstr>
      <vt:lpstr>Feature Transformation</vt:lpstr>
      <vt:lpstr>PowerPoint Presentation</vt:lpstr>
      <vt:lpstr>Discretization Continuous Attributes</vt:lpstr>
      <vt:lpstr>Questions?</vt:lpstr>
      <vt:lpstr>Feature Engineering</vt:lpstr>
      <vt:lpstr>Feature Selection, Extraction, and Engineering</vt:lpstr>
      <vt:lpstr>Scenario 2 : Customer Purchase Prediction</vt:lpstr>
      <vt:lpstr>Porcupine Problem</vt:lpstr>
      <vt:lpstr>PowerPoint Presentation</vt:lpstr>
      <vt:lpstr>Issue 1: Curse of dimensionality</vt:lpstr>
      <vt:lpstr>PowerPoint Presentation</vt:lpstr>
      <vt:lpstr>Dimensionality Reduction</vt:lpstr>
      <vt:lpstr>Dimensionality Reduction: PCA</vt:lpstr>
      <vt:lpstr>Python Example</vt:lpstr>
      <vt:lpstr>PowerPoint Presentation</vt:lpstr>
      <vt:lpstr>Feature Subset Selection</vt:lpstr>
      <vt:lpstr>Feature Engineering</vt:lpstr>
      <vt:lpstr>Feature Extraction</vt:lpstr>
      <vt:lpstr>Automatic Feature Extraction: Deep learning (End-to-End)</vt:lpstr>
      <vt:lpstr>Questions?</vt:lpstr>
      <vt:lpstr>Theoretical Aspects of PCA</vt:lpstr>
      <vt:lpstr>Principle Component Analysis (PCA)</vt:lpstr>
      <vt:lpstr>Question: How to find e_1 and e_2?</vt:lpstr>
      <vt:lpstr>Question: How to find e_1 and e_2?</vt:lpstr>
      <vt:lpstr>Using PCA</vt:lpstr>
      <vt:lpstr>Use Case 1: Dimensionality Reduction</vt:lpstr>
      <vt:lpstr>Use Case 2: Compression</vt:lpstr>
      <vt:lpstr>Use Case 2: Compression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Zhe Jiang</dc:creator>
  <cp:lastModifiedBy>Dutt,Richa</cp:lastModifiedBy>
  <cp:revision>322</cp:revision>
  <dcterms:created xsi:type="dcterms:W3CDTF">2018-08-24T13:41:36Z</dcterms:created>
  <dcterms:modified xsi:type="dcterms:W3CDTF">2024-08-27T16:19:13Z</dcterms:modified>
</cp:coreProperties>
</file>